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5" r:id="rId2"/>
  </p:sldMasterIdLst>
  <p:notesMasterIdLst>
    <p:notesMasterId r:id="rId59"/>
  </p:notesMasterIdLst>
  <p:sldIdLst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315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316" r:id="rId24"/>
    <p:sldId id="317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18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292" r:id="rId56"/>
    <p:sldId id="314" r:id="rId57"/>
    <p:sldId id="313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/>
    <p:restoredTop sz="94631"/>
  </p:normalViewPr>
  <p:slideViewPr>
    <p:cSldViewPr snapToGrid="0" snapToObjects="1">
      <p:cViewPr varScale="1">
        <p:scale>
          <a:sx n="68" d="100"/>
          <a:sy n="68" d="100"/>
        </p:scale>
        <p:origin x="22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38B3-0946-F443-9178-7BFCB3A82A35}" type="datetimeFigureOut">
              <a:rPr lang="pt-BR" smtClean="0"/>
              <a:t>09/02/16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330E4-7895-0A4B-AA36-893A8598167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90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 sz="2000"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BCED3E41-E2DE-48B7-AD25-2C05D8372D60}" type="datetime4">
              <a:rPr lang="en-US"/>
              <a:pPr>
                <a:defRPr/>
              </a:pPr>
              <a:t>February 9, 2016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7C8F97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7C8F97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75057366-C660-DB46-B8F5-8988C6DD79B5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6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EC281DA3-63C5-9945-80A1-1EFD16624430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A9CF7D29-9524-FD45-9932-F4B28D8BF37C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9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71A29B52-6ACD-384A-9ECC-778137520428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A48892A2-D7DA-424D-8B41-410C563A109F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pt-BR" cap="all" baseline="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515100" cy="685800"/>
          </a:xfrm>
        </p:spPr>
        <p:txBody>
          <a:bodyPr anchor="ctr"/>
          <a:lstStyle>
            <a:lvl1pPr marL="0" indent="0" algn="l" latinLnBrk="0">
              <a:buNone/>
              <a:defRPr lang="pt-BR"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 defTabSz="914400" eaLnBrk="1" latinLnBrk="0" hangingPunct="1">
              <a:buClr>
                <a:srgbClr val="000000"/>
              </a:buClr>
              <a:buSzPct val="100000"/>
              <a:buFont typeface="Times New Roman" charset="0"/>
              <a:buNone/>
              <a:defRPr lang="pt-BR" sz="2000">
                <a:solidFill>
                  <a:srgbClr val="FFFFFF"/>
                </a:solidFill>
                <a:cs typeface="ＭＳ Ｐゴシック" charset="-128"/>
              </a:defRPr>
            </a:lvl1pPr>
          </a:lstStyle>
          <a:p>
            <a:pPr>
              <a:defRPr/>
            </a:pPr>
            <a:fld id="{F1E8517B-C36F-EB41-888B-BC705E38CFB3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 defTabSz="914400" eaLnBrk="1" latinLnBrk="0" hangingPunct="1">
              <a:buClr>
                <a:srgbClr val="000000"/>
              </a:buClr>
              <a:buSzPct val="100000"/>
              <a:buFont typeface="Times New Roman" charset="0"/>
              <a:buNone/>
              <a:defRPr lang="pt-BR">
                <a:solidFill>
                  <a:srgbClr val="7C8F97"/>
                </a:solidFill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 defTabSz="914400" latinLnBrk="0">
              <a:defRPr lang="pt-BR">
                <a:solidFill>
                  <a:srgbClr val="7C8F97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243812-C75D-924E-B56B-5A6B1BC42FCE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01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7D8A9F3F-0EB4-0F46-9A30-3C75F0D587EF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25CAED4-C2B0-BC4D-8996-FDADA0EDED3D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341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EFD07BD4-F5B9-DC44-98E7-E0D3DCF8135E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49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CC78D6A2-D583-694E-B419-E80C30438E4C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69185B-A4C0-8C41-8965-AAF1A052B213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6752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A6680531-9703-514D-BB33-FB46CAF7F089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 defTabSz="914400" latinLnBrk="0">
              <a:defRPr lang="pt-BR">
                <a:solidFill>
                  <a:srgbClr val="6F6D5D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8A32B4B-8D66-7C42-97B8-138C87E7A7A7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8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21B70770-C59E-BD44-9BF8-E39FE5504667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655E3BA-3F2A-C44F-930F-E65012859EA2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947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fld id="{0CBBA0D1-C35D-D74C-A19D-ECB8EA7FC69B}" type="datetime1">
              <a:rPr/>
              <a:pPr>
                <a:defRPr/>
              </a:pPr>
              <a:t>09/02/16</a:t>
            </a:fld>
            <a:endParaRPr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1" hangingPunct="1">
              <a:buClr>
                <a:srgbClr val="000000"/>
              </a:buClr>
              <a:buSzPct val="100000"/>
              <a:buFont typeface="Times New Roman" charset="0"/>
              <a:buNone/>
              <a:defRPr>
                <a:cs typeface="ＭＳ Ｐゴシック" charset="-128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396AA70-2137-8F4A-89B6-E836D320A672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54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 2" pitchFamily="18" charset="2"/>
              <a:buChar char=""/>
              <a:defRPr/>
            </a:lvl1pPr>
            <a:lvl2pPr marL="640080" indent="-274320">
              <a:buFont typeface="Wingdings" pitchFamily="2" charset="2"/>
              <a:buChar char=""/>
              <a:defRPr/>
            </a:lvl2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93A66045-9C1E-A549-9111-0F773EAF5822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Filipe Rolim Cordeiro – filipe.rolim@gmail.com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D877C51C-9FCD-E144-9BA1-687851C25892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48F78D1B-BB73-41B2-8202-C6678B761557}" type="datetime4">
              <a:rPr lang="en-US"/>
              <a:pPr>
                <a:defRPr/>
              </a:pPr>
              <a:t>February 9, 2016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 sz="2400"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BE8D25C5-6BCB-E64A-BA9F-41C12327A13D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5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F605255D-08BF-E440-BDA3-AC7402801219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533F222C-9D72-364A-9E31-83103CAEB011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7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B72F2FCD-C2D0-5349-9A7C-A40600DECC6B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2C0B4939-7800-BD49-A978-291D7E026F9A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E5B07985-ECDF-B140-86A1-461061161C11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2DD435B9-9BA2-F645-86C6-58D6C7C73E68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6DAE5CB1-A7CB-8B4E-8417-B3A4BEE2E7DE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6F6D5D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07149C12-14AF-8D4E-9EAE-762749A40CCD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D77F0FB6-2175-ED41-B551-E0F8B2743EF7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FB8400E0-5778-FB45-BBB7-5C4167F5465B}" type="slidenum">
              <a:rPr lang="en-US"/>
              <a:pPr>
                <a:defRPr/>
              </a:pPr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5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CDBB1C4F-8BFD-BF4F-99CA-4CA9742C94C8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 sz="28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DC9ACA28-C7FF-FE45-AAD5-ADAEE93D029F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 defTabSz="9144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0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Relationship Id="rId9" Type="http://schemas.openxmlformats.org/officeDocument/2006/relationships/image" Target="../media/image3.jpe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Click to edit Master title style</a:t>
            </a:r>
            <a:endParaRPr lang="en-US" altLang="pt-BR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Click to edit Master text styles</a:t>
            </a:r>
          </a:p>
          <a:p>
            <a:pPr lvl="1"/>
            <a:r>
              <a:rPr lang="pt-BR" altLang="pt-BR"/>
              <a:t>Second level</a:t>
            </a:r>
          </a:p>
          <a:p>
            <a:pPr lvl="2"/>
            <a:r>
              <a:rPr lang="pt-BR" altLang="pt-BR"/>
              <a:t>Third level</a:t>
            </a:r>
          </a:p>
          <a:p>
            <a:pPr lvl="3"/>
            <a:r>
              <a:rPr lang="pt-BR" altLang="pt-BR"/>
              <a:t>Fourth level</a:t>
            </a:r>
          </a:p>
          <a:p>
            <a:pPr lvl="4"/>
            <a:r>
              <a:rPr lang="pt-BR" altLang="pt-BR"/>
              <a:t>Fifth level</a:t>
            </a:r>
            <a:endParaRPr lang="en-US" altLang="pt-BR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defTabSz="4572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6F6D5D"/>
                </a:solidFill>
                <a:latin typeface="Tw Cen MT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8FA1857-C316-CA4C-BC2E-8851FFBED92C}" type="datetimeFigureOut">
              <a:rPr lang="en-US"/>
              <a:pPr>
                <a:defRPr/>
              </a:pPr>
              <a:t>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6F6D5D"/>
                </a:solidFill>
                <a:latin typeface="Tw Cen MT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teste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Tw Cen MT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689CB8-6708-9D45-98D6-680D85053EE5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504539"/>
        </a:buClr>
        <a:buSzPct val="7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C1AD79"/>
        </a:buClr>
        <a:buSzPct val="65000"/>
        <a:buFont typeface="Wingdings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pt-BR"/>
              <a:t>Clique para editar estilo de títulos Mestre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pt-BR"/>
              <a:t>Clique para 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  <a:p>
            <a:pPr lvl="5"/>
            <a:r>
              <a:rPr lang="pt-BR"/>
              <a:t>Sexto nível</a:t>
            </a:r>
          </a:p>
          <a:p>
            <a:pPr lvl="6"/>
            <a:r>
              <a:rPr lang="pt-BR"/>
              <a:t>Sétimo nível</a:t>
            </a:r>
          </a:p>
          <a:p>
            <a:pPr lvl="7"/>
            <a:r>
              <a:rPr lang="pt-BR"/>
              <a:t>Oitavo nível</a:t>
            </a:r>
          </a:p>
          <a:p>
            <a:pPr lvl="8"/>
            <a:r>
              <a:rPr lang="pt-BR"/>
              <a:t>Nono nível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defTabSz="457200" latinLnBrk="0">
              <a:defRPr lang="pt-BR" sz="1400">
                <a:solidFill>
                  <a:srgbClr val="6F6D5D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92D9C-6603-2841-A01B-9A8C6E3C3171}" type="datetime1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09/02/16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defTabSz="457200" latinLnBrk="0">
              <a:defRPr lang="pt-BR" sz="1400">
                <a:solidFill>
                  <a:srgbClr val="6F6D5D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0" y="1279525"/>
            <a:ext cx="533400" cy="4603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4603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pic>
        <p:nvPicPr>
          <p:cNvPr id="13320" name="Imagem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6469063"/>
            <a:ext cx="1381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36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lang="pt-BR" sz="4400" kern="120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"/>
        <a:defRPr lang="pt-B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charset="2"/>
        <a:buChar char=""/>
        <a:defRPr lang="pt-B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"/>
        <a:defRPr lang="pt-B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504539"/>
        </a:buClr>
        <a:buSzPct val="75000"/>
        <a:buFont typeface="Wingdings" charset="2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C1AD79"/>
        </a:buClr>
        <a:buSzPct val="65000"/>
        <a:buFont typeface="Wingdings" charset="2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effbot.org/tkinterbook/tkinter-index.ht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>
              <a:defRPr/>
            </a:pPr>
            <a:endParaRPr lang="pt-BR" altLang="pt-BR"/>
          </a:p>
        </p:txBody>
      </p:sp>
      <p:sp>
        <p:nvSpPr>
          <p:cNvPr id="22530" name="Espaço Reservado para Conteúdo 2"/>
          <p:cNvSpPr>
            <a:spLocks noGrp="1"/>
          </p:cNvSpPr>
          <p:nvPr>
            <p:ph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marL="319088" indent="-319088">
              <a:buFont typeface="Wingdings 2" charset="2"/>
              <a:buChar char=""/>
            </a:pPr>
            <a:endParaRPr lang="pt-BR" altLang="pt-BR"/>
          </a:p>
        </p:txBody>
      </p:sp>
      <p:pic>
        <p:nvPicPr>
          <p:cNvPr id="2253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6"/>
          <a:stretch>
            <a:fillRect/>
          </a:stretch>
        </p:blipFill>
        <p:spPr bwMode="auto">
          <a:xfrm>
            <a:off x="0" y="0"/>
            <a:ext cx="9251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2"/>
          <a:stretch>
            <a:fillRect/>
          </a:stretch>
        </p:blipFill>
        <p:spPr bwMode="auto">
          <a:xfrm>
            <a:off x="4227513" y="1114425"/>
            <a:ext cx="5024437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41313" y="4879975"/>
            <a:ext cx="8569325" cy="4619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000">
            <a:solidFill>
              <a:srgbClr val="9C5238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defRPr/>
            </a:pPr>
            <a:r>
              <a:rPr lang="en-US" altLang="pt-BR" sz="2400" kern="0" dirty="0" err="1" smtClean="0">
                <a:solidFill>
                  <a:srgbClr val="FFFFFF"/>
                </a:solidFill>
                <a:latin typeface="Tw Cen MT" charset="0"/>
              </a:rPr>
              <a:t>Persistência</a:t>
            </a:r>
            <a:r>
              <a:rPr lang="en-US" altLang="pt-BR" sz="2400" kern="0" dirty="0" smtClean="0">
                <a:solidFill>
                  <a:srgbClr val="FFFFFF"/>
                </a:solidFill>
                <a:latin typeface="Tw Cen MT" charset="0"/>
              </a:rPr>
              <a:t> de Dados e GUI</a:t>
            </a:r>
            <a:endParaRPr lang="pt-BR" altLang="pt-BR" sz="2400" kern="0" dirty="0" smtClean="0">
              <a:solidFill>
                <a:srgbClr val="FFFFFF"/>
              </a:solidFill>
              <a:latin typeface="Tw Cen MT" charset="0"/>
            </a:endParaRP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223838" y="5981700"/>
            <a:ext cx="5040312" cy="831850"/>
          </a:xfrm>
          <a:prstGeom prst="rect">
            <a:avLst/>
          </a:prstGeom>
          <a:solidFill>
            <a:srgbClr val="FFF9E9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pt-BR" sz="2400" kern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Filipe </a:t>
            </a:r>
            <a:r>
              <a:rPr lang="en-US" altLang="pt-BR" sz="2400" kern="0" dirty="0" err="1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Cordeiro</a:t>
            </a:r>
            <a:r>
              <a:rPr lang="en-US" altLang="pt-BR" sz="2400" kern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 (filipe.rolim@gmail.com)</a:t>
            </a:r>
          </a:p>
          <a:p>
            <a:pPr>
              <a:defRPr/>
            </a:pPr>
            <a:r>
              <a:rPr lang="en-US" altLang="pt-BR" sz="2400" kern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Yuri Xavier (</a:t>
            </a:r>
            <a:r>
              <a:rPr lang="en-US" sz="2400" kern="0" dirty="0" err="1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iuryadones@gmail.com</a:t>
            </a:r>
            <a:r>
              <a:rPr lang="en-US" sz="2400" kern="0" dirty="0" smtClea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)</a:t>
            </a:r>
            <a:endParaRPr lang="pt-BR" altLang="pt-BR" sz="2400" kern="0" dirty="0" smtClean="0">
              <a:solidFill>
                <a:srgbClr val="000000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2535" name="CaixaDeTexto 9"/>
          <p:cNvSpPr txBox="1">
            <a:spLocks noChangeArrowheads="1"/>
          </p:cNvSpPr>
          <p:nvPr/>
        </p:nvSpPr>
        <p:spPr bwMode="auto">
          <a:xfrm>
            <a:off x="179388" y="566102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>
                <a:solidFill>
                  <a:srgbClr val="000000"/>
                </a:solidFill>
                <a:ea typeface="MS PGothic" charset="-128"/>
              </a:rPr>
              <a:t>Por:</a:t>
            </a:r>
          </a:p>
        </p:txBody>
      </p:sp>
      <p:pic>
        <p:nvPicPr>
          <p:cNvPr id="22536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6"/>
          <a:stretch>
            <a:fillRect/>
          </a:stretch>
        </p:blipFill>
        <p:spPr bwMode="auto">
          <a:xfrm>
            <a:off x="3419475" y="115888"/>
            <a:ext cx="287496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CaixaDeTexto 11"/>
          <p:cNvSpPr txBox="1">
            <a:spLocks noChangeArrowheads="1"/>
          </p:cNvSpPr>
          <p:nvPr/>
        </p:nvSpPr>
        <p:spPr bwMode="auto">
          <a:xfrm>
            <a:off x="261938" y="1892300"/>
            <a:ext cx="52705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5400">
                <a:solidFill>
                  <a:srgbClr val="000000"/>
                </a:solidFill>
                <a:ea typeface="MS PGothic" charset="-128"/>
              </a:rPr>
              <a:t>Curso de F</a:t>
            </a:r>
            <a:r>
              <a:rPr lang="en-US" altLang="pt-BR" sz="5400">
                <a:solidFill>
                  <a:srgbClr val="000000"/>
                </a:solidFill>
                <a:ea typeface="MS PGothic" charset="-128"/>
              </a:rPr>
              <a:t>érias de Python</a:t>
            </a:r>
          </a:p>
        </p:txBody>
      </p:sp>
      <p:pic>
        <p:nvPicPr>
          <p:cNvPr id="22538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5" y="9525"/>
            <a:ext cx="96837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Abrindo uma conexão</a:t>
            </a:r>
          </a:p>
        </p:txBody>
      </p:sp>
      <p:sp>
        <p:nvSpPr>
          <p:cNvPr id="196614" name="Rectangle 4"/>
          <p:cNvSpPr>
            <a:spLocks/>
          </p:cNvSpPr>
          <p:nvPr/>
        </p:nvSpPr>
        <p:spPr bwMode="auto">
          <a:xfrm>
            <a:off x="767953" y="4125516"/>
            <a:ext cx="7429500" cy="43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93713" indent="-493713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con  = sqlite3.connect(</a:t>
            </a:r>
            <a:r>
              <a:rPr lang="en-US" altLang="pt-BR" sz="2531" i="1" dirty="0">
                <a:solidFill>
                  <a:schemeClr val="tx1"/>
                </a:solidFill>
                <a:ea typeface="Gill Sans" charset="0"/>
                <a:cs typeface="Gill Sans" charset="0"/>
              </a:rPr>
              <a:t>“</a:t>
            </a:r>
            <a:r>
              <a:rPr lang="en-US" altLang="pt-BR" sz="2531" i="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mydb.db</a:t>
            </a:r>
            <a:r>
              <a:rPr lang="en-US" altLang="pt-BR" sz="2531" i="1" dirty="0">
                <a:solidFill>
                  <a:schemeClr val="tx1"/>
                </a:solidFill>
                <a:ea typeface="Gill Sans" charset="0"/>
                <a:cs typeface="Gill Sans" charset="0"/>
              </a:rPr>
              <a:t>”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Se o banco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não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existir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, um banco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vazio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é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criado</a:t>
            </a: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con  = sqlite3.connect(</a:t>
            </a:r>
            <a:r>
              <a:rPr lang="en-US" altLang="pt-BR" sz="2531" i="1" dirty="0">
                <a:solidFill>
                  <a:schemeClr val="tx1"/>
                </a:solidFill>
                <a:ea typeface="Gill Sans" charset="0"/>
                <a:cs typeface="Gill Sans" charset="0"/>
              </a:rPr>
              <a:t>“:memory:”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Banco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armazenado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na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mémoria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é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sempre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vazio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quando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criado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.</a:t>
            </a: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835150"/>
            <a:ext cx="4630108" cy="8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Criando um cursor</a:t>
            </a:r>
          </a:p>
        </p:txBody>
      </p:sp>
      <p:sp>
        <p:nvSpPr>
          <p:cNvPr id="197638" name="Rectangle 4"/>
          <p:cNvSpPr>
            <a:spLocks/>
          </p:cNvSpPr>
          <p:nvPr/>
        </p:nvSpPr>
        <p:spPr bwMode="auto">
          <a:xfrm>
            <a:off x="982266" y="5844481"/>
            <a:ext cx="7429500" cy="20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93713" indent="-493713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cur =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con.cursor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()</a:t>
            </a: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Responsável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pela 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instância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persistência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( o cursor que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irá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realizar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as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transações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sobre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a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conexão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do banco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corrente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spcBef>
                <a:spcPts val="2672"/>
              </a:spcBef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Executando uma consulta</a:t>
            </a:r>
          </a:p>
        </p:txBody>
      </p:sp>
      <p:pic>
        <p:nvPicPr>
          <p:cNvPr id="1986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" y="2169914"/>
            <a:ext cx="777775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3" name="Rectangle 5"/>
          <p:cNvSpPr>
            <a:spLocks/>
          </p:cNvSpPr>
          <p:nvPr/>
        </p:nvSpPr>
        <p:spPr bwMode="auto">
          <a:xfrm>
            <a:off x="2352972" y="4474270"/>
            <a:ext cx="4395434" cy="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Retorna linhas como tuplas !</a:t>
            </a:r>
          </a:p>
        </p:txBody>
      </p:sp>
    </p:spTree>
    <p:extLst>
      <p:ext uri="{BB962C8B-B14F-4D97-AF65-F5344CB8AC3E}">
        <p14:creationId xmlns:p14="http://schemas.microsoft.com/office/powerpoint/2010/main" val="18421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Executando uma consulta</a:t>
            </a:r>
          </a:p>
        </p:txBody>
      </p:sp>
      <p:sp>
        <p:nvSpPr>
          <p:cNvPr id="199686" name="Rectangle 4"/>
          <p:cNvSpPr>
            <a:spLocks/>
          </p:cNvSpPr>
          <p:nvPr/>
        </p:nvSpPr>
        <p:spPr bwMode="auto">
          <a:xfrm>
            <a:off x="141759" y="4474270"/>
            <a:ext cx="8862683" cy="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O cursor é iterável, apenas fazer um loop sobre o cursor!</a:t>
            </a:r>
          </a:p>
        </p:txBody>
      </p:sp>
      <p:pic>
        <p:nvPicPr>
          <p:cNvPr id="1996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1" y="2607469"/>
            <a:ext cx="8403953" cy="111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8" name="Rectangle 6"/>
          <p:cNvSpPr>
            <a:spLocks/>
          </p:cNvSpPr>
          <p:nvPr/>
        </p:nvSpPr>
        <p:spPr bwMode="auto">
          <a:xfrm>
            <a:off x="3050605" y="5081489"/>
            <a:ext cx="2985176" cy="4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rgbClr val="676767"/>
                </a:solidFill>
                <a:ea typeface="Gill Sans" charset="0"/>
                <a:cs typeface="Gill Sans" charset="0"/>
              </a:rPr>
              <a:t>print cur.fetchall() *</a:t>
            </a:r>
          </a:p>
        </p:txBody>
      </p:sp>
      <p:sp>
        <p:nvSpPr>
          <p:cNvPr id="199689" name="Rectangle 7"/>
          <p:cNvSpPr>
            <a:spLocks/>
          </p:cNvSpPr>
          <p:nvPr/>
        </p:nvSpPr>
        <p:spPr bwMode="auto">
          <a:xfrm>
            <a:off x="4000500" y="5527477"/>
            <a:ext cx="4839891" cy="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1266">
                <a:solidFill>
                  <a:schemeClr val="tx1"/>
                </a:solidFill>
                <a:ea typeface="Gill Sans" charset="0"/>
                <a:cs typeface="Gill Sans" charset="0"/>
              </a:rPr>
              <a:t>*Degradação de performance! (Retorna  todos os resultados)</a:t>
            </a:r>
          </a:p>
        </p:txBody>
      </p:sp>
    </p:spTree>
    <p:extLst>
      <p:ext uri="{BB962C8B-B14F-4D97-AF65-F5344CB8AC3E}">
        <p14:creationId xmlns:p14="http://schemas.microsoft.com/office/powerpoint/2010/main" val="68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Consultas com parâmetros</a:t>
            </a:r>
          </a:p>
        </p:txBody>
      </p:sp>
      <p:sp>
        <p:nvSpPr>
          <p:cNvPr id="200710" name="Rectangle 4"/>
          <p:cNvSpPr>
            <a:spLocks/>
          </p:cNvSpPr>
          <p:nvPr/>
        </p:nvSpPr>
        <p:spPr bwMode="auto">
          <a:xfrm>
            <a:off x="368135" y="2896567"/>
            <a:ext cx="9135070" cy="13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 u="sng">
                <a:solidFill>
                  <a:schemeClr val="tx1"/>
                </a:solidFill>
                <a:ea typeface="Gill Sans" charset="0"/>
                <a:cs typeface="Gill Sans" charset="0"/>
              </a:rPr>
              <a:t>SQL</a:t>
            </a:r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:</a:t>
            </a:r>
          </a:p>
          <a:p>
            <a:pPr eaLnBrk="1" hangingPunct="1"/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String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em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Python, que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deve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codificada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em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UTF-8 se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conter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caracteres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não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ASCII,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ou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em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Unicode</a:t>
            </a:r>
          </a:p>
        </p:txBody>
      </p:sp>
      <p:pic>
        <p:nvPicPr>
          <p:cNvPr id="2007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917651"/>
            <a:ext cx="6277570" cy="7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2" name="Rectangle 6"/>
          <p:cNvSpPr>
            <a:spLocks/>
          </p:cNvSpPr>
          <p:nvPr/>
        </p:nvSpPr>
        <p:spPr bwMode="auto">
          <a:xfrm>
            <a:off x="455414" y="4622810"/>
            <a:ext cx="8688586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 u="sng">
                <a:solidFill>
                  <a:schemeClr val="tx1"/>
                </a:solidFill>
                <a:ea typeface="Gill Sans" charset="0"/>
                <a:cs typeface="Gill Sans" charset="0"/>
              </a:rPr>
              <a:t>Parameters</a:t>
            </a:r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:</a:t>
            </a:r>
          </a:p>
          <a:p>
            <a:pPr eaLnBrk="1" hangingPunct="1"/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Sequência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(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lista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,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tupla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)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ou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até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um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dicionário</a:t>
            </a:r>
            <a:endParaRPr lang="en-US" altLang="pt-BR" sz="2953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Executando uma consulta</a:t>
            </a:r>
          </a:p>
        </p:txBody>
      </p:sp>
      <p:sp>
        <p:nvSpPr>
          <p:cNvPr id="201734" name="Rectangle 4"/>
          <p:cNvSpPr>
            <a:spLocks/>
          </p:cNvSpPr>
          <p:nvPr/>
        </p:nvSpPr>
        <p:spPr bwMode="auto">
          <a:xfrm>
            <a:off x="884039" y="2160985"/>
            <a:ext cx="7688461" cy="330398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1758">
                <a:solidFill>
                  <a:schemeClr val="tx1"/>
                </a:solidFill>
                <a:ea typeface="Gill Sans" charset="0"/>
                <a:cs typeface="Gill Sans" charset="0"/>
              </a:rPr>
              <a:t>c.execute(‘’‘create table person  firstname text, secondname text, age integer””)</a:t>
            </a:r>
          </a:p>
        </p:txBody>
      </p:sp>
      <p:sp>
        <p:nvSpPr>
          <p:cNvPr id="201735" name="Rectangle 5"/>
          <p:cNvSpPr>
            <a:spLocks/>
          </p:cNvSpPr>
          <p:nvPr/>
        </p:nvSpPr>
        <p:spPr bwMode="auto">
          <a:xfrm>
            <a:off x="571500" y="2754809"/>
            <a:ext cx="8313539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Criando Tabelas, mesma maneira que Sql comum, apenas não esquecer os tipos possíveis!</a:t>
            </a:r>
          </a:p>
        </p:txBody>
      </p:sp>
      <p:pic>
        <p:nvPicPr>
          <p:cNvPr id="2017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70" y="3804047"/>
            <a:ext cx="4911328" cy="237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Executando uma consulta</a:t>
            </a:r>
          </a:p>
        </p:txBody>
      </p:sp>
      <p:sp>
        <p:nvSpPr>
          <p:cNvPr id="202758" name="Rectangle 4"/>
          <p:cNvSpPr>
            <a:spLocks/>
          </p:cNvSpPr>
          <p:nvPr/>
        </p:nvSpPr>
        <p:spPr bwMode="auto">
          <a:xfrm>
            <a:off x="451262" y="4192581"/>
            <a:ext cx="9135070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Use  ?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como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caracteres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posição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e a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sequência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como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parâmetros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</a:p>
        </p:txBody>
      </p:sp>
      <p:pic>
        <p:nvPicPr>
          <p:cNvPr id="2027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10" y="2089547"/>
            <a:ext cx="6250781" cy="16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3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Executando uma consulta</a:t>
            </a:r>
          </a:p>
        </p:txBody>
      </p:sp>
      <p:sp>
        <p:nvSpPr>
          <p:cNvPr id="203782" name="Rectangle 4"/>
          <p:cNvSpPr>
            <a:spLocks/>
          </p:cNvSpPr>
          <p:nvPr/>
        </p:nvSpPr>
        <p:spPr bwMode="auto">
          <a:xfrm>
            <a:off x="178594" y="4219277"/>
            <a:ext cx="8786813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Use  :nome como caracteres de posição e o dicionário  como parâmetro </a:t>
            </a:r>
          </a:p>
        </p:txBody>
      </p:sp>
      <p:pic>
        <p:nvPicPr>
          <p:cNvPr id="2037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55" y="2178844"/>
            <a:ext cx="6299895" cy="13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>
                <a:solidFill>
                  <a:srgbClr val="1A1A1A"/>
                </a:solidFill>
              </a:rPr>
              <a:t>Oops ? Cadê meus dados?</a:t>
            </a:r>
          </a:p>
        </p:txBody>
      </p:sp>
      <p:sp>
        <p:nvSpPr>
          <p:cNvPr id="204806" name="Rectangle 4"/>
          <p:cNvSpPr>
            <a:spLocks/>
          </p:cNvSpPr>
          <p:nvPr/>
        </p:nvSpPr>
        <p:spPr bwMode="auto">
          <a:xfrm>
            <a:off x="357187" y="3789133"/>
            <a:ext cx="8786813" cy="183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sqlite3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usa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b="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transações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 para que o banco de dados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sempre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fique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consistente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. Para que as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mudanças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sejam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permantentes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você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deve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realizar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uma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operação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2953" b="1" dirty="0">
                <a:solidFill>
                  <a:schemeClr val="tx1"/>
                </a:solidFill>
                <a:ea typeface="Gill Sans" charset="0"/>
                <a:cs typeface="Gill Sans" charset="0"/>
              </a:rPr>
              <a:t>commit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!</a:t>
            </a:r>
          </a:p>
        </p:txBody>
      </p:sp>
      <p:pic>
        <p:nvPicPr>
          <p:cNvPr id="204807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37" y="2183309"/>
            <a:ext cx="750094" cy="13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5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Commit neles!</a:t>
            </a:r>
          </a:p>
        </p:txBody>
      </p:sp>
      <p:sp>
        <p:nvSpPr>
          <p:cNvPr id="205830" name="Rectangle 4"/>
          <p:cNvSpPr>
            <a:spLocks/>
          </p:cNvSpPr>
          <p:nvPr/>
        </p:nvSpPr>
        <p:spPr bwMode="auto">
          <a:xfrm>
            <a:off x="178594" y="4000500"/>
            <a:ext cx="8786813" cy="13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Após modificações no banco,  faça um commit sobre suas mudanças para que os dados sejam gravados de forma consistente.</a:t>
            </a:r>
          </a:p>
        </p:txBody>
      </p:sp>
      <p:pic>
        <p:nvPicPr>
          <p:cNvPr id="2058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98" y="2384227"/>
            <a:ext cx="660127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9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Persistência de Objetos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Pode-se escrever objetos em arquivos, basta usar o módulo </a:t>
            </a:r>
            <a:r>
              <a:rPr lang="pt-BR" dirty="0" err="1" smtClean="0"/>
              <a:t>pickle</a:t>
            </a:r>
            <a:endParaRPr lang="pt-BR" dirty="0" smtClean="0"/>
          </a:p>
          <a:p>
            <a:r>
              <a:rPr lang="pt-BR" dirty="0" err="1" smtClean="0"/>
              <a:t>Dump</a:t>
            </a:r>
            <a:endParaRPr lang="pt-BR" dirty="0" smtClean="0"/>
          </a:p>
          <a:p>
            <a:pPr lvl="1"/>
            <a:r>
              <a:rPr lang="pt-BR" dirty="0" smtClean="0"/>
              <a:t>Transforma objetos em </a:t>
            </a:r>
            <a:r>
              <a:rPr lang="pt-BR" dirty="0" err="1" smtClean="0"/>
              <a:t>strings</a:t>
            </a:r>
            <a:endParaRPr lang="pt-BR" dirty="0" smtClean="0"/>
          </a:p>
          <a:p>
            <a:r>
              <a:rPr lang="pt-BR" dirty="0" err="1" smtClean="0"/>
              <a:t>Load</a:t>
            </a:r>
            <a:endParaRPr lang="pt-BR" dirty="0" smtClean="0"/>
          </a:p>
          <a:p>
            <a:pPr lvl="1"/>
            <a:r>
              <a:rPr lang="pt-BR" dirty="0" smtClean="0"/>
              <a:t>Transforma objetos em </a:t>
            </a:r>
            <a:r>
              <a:rPr lang="pt-BR" dirty="0" err="1" smtClean="0"/>
              <a:t>strings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8944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19" y="4759524"/>
            <a:ext cx="4491633" cy="148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Algum problema? Roll back!</a:t>
            </a:r>
          </a:p>
        </p:txBody>
      </p:sp>
      <p:sp>
        <p:nvSpPr>
          <p:cNvPr id="206854" name="Rectangle 4"/>
          <p:cNvSpPr>
            <a:spLocks/>
          </p:cNvSpPr>
          <p:nvPr/>
        </p:nvSpPr>
        <p:spPr bwMode="auto">
          <a:xfrm>
            <a:off x="178594" y="4000500"/>
            <a:ext cx="8786813" cy="13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Roll back permite desfazer algum commit quando algum erro acontece durante a transação (Objetivo: Manter os dados consistentes!)</a:t>
            </a:r>
          </a:p>
        </p:txBody>
      </p:sp>
      <p:pic>
        <p:nvPicPr>
          <p:cNvPr id="2068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1" y="1825005"/>
            <a:ext cx="5223867" cy="215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6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Seja legal e feche tudo!</a:t>
            </a:r>
          </a:p>
        </p:txBody>
      </p:sp>
      <p:sp>
        <p:nvSpPr>
          <p:cNvPr id="207878" name="Rectangle 4"/>
          <p:cNvSpPr>
            <a:spLocks/>
          </p:cNvSpPr>
          <p:nvPr/>
        </p:nvSpPr>
        <p:spPr bwMode="auto">
          <a:xfrm>
            <a:off x="357187" y="4012375"/>
            <a:ext cx="8786813" cy="13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Você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deve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fechar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as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conexões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cursores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que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não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estão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sendo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mais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usadas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.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Apenas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feche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a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conexão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quando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os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respectivos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cursores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estiverem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fechados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!</a:t>
            </a:r>
          </a:p>
        </p:txBody>
      </p:sp>
      <p:pic>
        <p:nvPicPr>
          <p:cNvPr id="2078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8" y="2312789"/>
            <a:ext cx="2366367" cy="112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809750"/>
            <a:ext cx="8424059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600200"/>
            <a:ext cx="8205556" cy="15666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7" y="3873500"/>
            <a:ext cx="8205557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7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1"/>
          <p:cNvSpPr>
            <a:spLocks noGrp="1" noChangeArrowheads="1"/>
          </p:cNvSpPr>
          <p:nvPr>
            <p:ph type="title"/>
          </p:nvPr>
        </p:nvSpPr>
        <p:spPr>
          <a:xfrm>
            <a:off x="875109" y="178594"/>
            <a:ext cx="7974211" cy="1714500"/>
          </a:xfrm>
        </p:spPr>
        <p:txBody>
          <a:bodyPr/>
          <a:lstStyle/>
          <a:p>
            <a:pPr algn="l" eaLnBrk="1" hangingPunct="1"/>
            <a:r>
              <a:rPr lang="en-US" altLang="pt-BR" sz="4922"/>
              <a:t>Vamos a um exemplo prático!</a:t>
            </a:r>
          </a:p>
        </p:txBody>
      </p:sp>
      <p:sp>
        <p:nvSpPr>
          <p:cNvPr id="208902" name="Rectangle 4"/>
          <p:cNvSpPr>
            <a:spLocks/>
          </p:cNvSpPr>
          <p:nvPr/>
        </p:nvSpPr>
        <p:spPr bwMode="auto">
          <a:xfrm>
            <a:off x="343234" y="4231152"/>
            <a:ext cx="8786813" cy="94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2953">
                <a:solidFill>
                  <a:schemeClr val="tx1"/>
                </a:solidFill>
                <a:ea typeface="Gill Sans" charset="0"/>
                <a:cs typeface="Gill Sans" charset="0"/>
              </a:rPr>
              <a:t>Vamos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criar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uma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tabela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Estoque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de item e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fazer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algumas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953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consultas</a:t>
            </a:r>
            <a:r>
              <a:rPr lang="en-US" altLang="pt-BR" sz="2953" dirty="0">
                <a:solidFill>
                  <a:schemeClr val="tx1"/>
                </a:solidFill>
                <a:ea typeface="Gill Sans" charset="0"/>
                <a:cs typeface="Gill Sans" charset="0"/>
              </a:rPr>
              <a:t>!</a:t>
            </a:r>
          </a:p>
        </p:txBody>
      </p:sp>
      <p:graphicFrame>
        <p:nvGraphicFramePr>
          <p:cNvPr id="39941" name="Group 5"/>
          <p:cNvGraphicFramePr>
            <a:graphicFrameLocks noGrp="1"/>
          </p:cNvGraphicFramePr>
          <p:nvPr/>
        </p:nvGraphicFramePr>
        <p:xfrm>
          <a:off x="2473524" y="2741414"/>
          <a:ext cx="4526235" cy="1241345"/>
        </p:xfrm>
        <a:graphic>
          <a:graphicData uri="http://schemas.openxmlformats.org/drawingml/2006/table">
            <a:tbl>
              <a:tblPr/>
              <a:tblGrid>
                <a:gridCol w="1187648"/>
                <a:gridCol w="622846"/>
                <a:gridCol w="905247"/>
                <a:gridCol w="905247"/>
                <a:gridCol w="905247"/>
              </a:tblGrid>
              <a:tr h="328613"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Date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DBFE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Trans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DBFE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Symbol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DBFE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Qty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DBFE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Price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DBFE"/>
                    </a:solidFill>
                  </a:tcPr>
                </a:tc>
              </a:tr>
              <a:tr h="303609"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2006-01-05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‘BUY’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IBM’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1000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45.00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609"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2006-03-28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SELL’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MSOFT’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500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72.00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609"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....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37931725" indent="-37474525" algn="l" eaLnBrk="0" hangingPunct="0"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eaLnBrk="0" hangingPunct="0">
                        <a:lnSpc>
                          <a:spcPct val="110000"/>
                        </a:lnSpc>
                        <a:spcBef>
                          <a:spcPts val="3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eaLnBrk="0" hangingPunct="0">
                        <a:spcBef>
                          <a:spcPts val="2400"/>
                        </a:spcBef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4572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9144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13716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182880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pt-B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55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Outros bancos de dados</a:t>
            </a:r>
          </a:p>
        </p:txBody>
      </p:sp>
      <p:sp>
        <p:nvSpPr>
          <p:cNvPr id="209926" name="Rectangle 4"/>
          <p:cNvSpPr>
            <a:spLocks/>
          </p:cNvSpPr>
          <p:nvPr/>
        </p:nvSpPr>
        <p:spPr bwMode="auto">
          <a:xfrm>
            <a:off x="857250" y="1625203"/>
            <a:ext cx="7429500" cy="43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93713" indent="-493713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Várias bibliotecas disponíveis para diversos bancos:</a:t>
            </a:r>
          </a:p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Conector Oracle (</a:t>
            </a:r>
            <a:r>
              <a:rPr lang="en-US" altLang="pt-BR" sz="1336">
                <a:solidFill>
                  <a:srgbClr val="262626"/>
                </a:solidFill>
                <a:latin typeface="Verdana Bold" charset="0"/>
                <a:sym typeface="Verdana Bold" charset="0"/>
              </a:rPr>
              <a:t>cx_Oracle</a:t>
            </a: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Conector PostGreSql (</a:t>
            </a:r>
            <a:r>
              <a:rPr lang="en-US" altLang="pt-BR" sz="1336">
                <a:solidFill>
                  <a:srgbClr val="262626"/>
                </a:solidFill>
                <a:latin typeface="Verdana Bold" charset="0"/>
                <a:sym typeface="Verdana Bold" charset="0"/>
              </a:rPr>
              <a:t>py-postgresql</a:t>
            </a: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Conector Sql Server (</a:t>
            </a:r>
            <a:r>
              <a:rPr lang="en-US" altLang="pt-BR" sz="1336">
                <a:solidFill>
                  <a:srgbClr val="262626"/>
                </a:solidFill>
                <a:latin typeface="Verdana Bold" charset="0"/>
                <a:sym typeface="Verdana Bold" charset="0"/>
              </a:rPr>
              <a:t>pymssql</a:t>
            </a: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 )</a:t>
            </a:r>
          </a:p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Conector MySQL (</a:t>
            </a:r>
            <a:r>
              <a:rPr lang="en-US" altLang="pt-BR" sz="1336">
                <a:solidFill>
                  <a:srgbClr val="262626"/>
                </a:solidFill>
                <a:latin typeface="Verdana Bold" charset="0"/>
                <a:sym typeface="Verdana Bold" charset="0"/>
              </a:rPr>
              <a:t>MySQLdb</a:t>
            </a: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)</a:t>
            </a:r>
          </a:p>
          <a:p>
            <a:pPr eaLnBrk="1" hangingPunct="1">
              <a:lnSpc>
                <a:spcPct val="5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Interbase/Firebird = (</a:t>
            </a:r>
            <a:r>
              <a:rPr lang="en-US" altLang="pt-BR" sz="1336">
                <a:solidFill>
                  <a:srgbClr val="262626"/>
                </a:solidFill>
                <a:latin typeface="Verdana Bold" charset="0"/>
                <a:sym typeface="Verdana Bold" charset="0"/>
              </a:rPr>
              <a:t>kinterbasdb</a:t>
            </a:r>
            <a:r>
              <a:rPr lang="en-US" altLang="pt-BR" sz="1687">
                <a:solidFill>
                  <a:srgbClr val="002D99"/>
                </a:solidFill>
                <a:ea typeface="Gill Sans" charset="0"/>
                <a:cs typeface="Gill Sans" charset="0"/>
              </a:rPr>
              <a:t>)</a:t>
            </a:r>
            <a:endParaRPr lang="en-US" altLang="pt-BR" sz="1687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Python muito poderoso, não apenas fornece conectores para diversos bancos como também provê um mini-banco nativo de fácil acesso!</a:t>
            </a:r>
          </a:p>
        </p:txBody>
      </p:sp>
    </p:spTree>
    <p:extLst>
      <p:ext uri="{BB962C8B-B14F-4D97-AF65-F5344CB8AC3E}">
        <p14:creationId xmlns:p14="http://schemas.microsoft.com/office/powerpoint/2010/main" val="161901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Outros bancos de dados</a:t>
            </a:r>
          </a:p>
        </p:txBody>
      </p:sp>
      <p:sp>
        <p:nvSpPr>
          <p:cNvPr id="210950" name="Rectangle 4"/>
          <p:cNvSpPr>
            <a:spLocks/>
          </p:cNvSpPr>
          <p:nvPr/>
        </p:nvSpPr>
        <p:spPr bwMode="auto">
          <a:xfrm>
            <a:off x="741164" y="1294805"/>
            <a:ext cx="7429500" cy="363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93713" indent="-493713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Todos seguem a mesma linha, apenas o sqlite usa um arquivo local como banco ao invés de uma base de dados</a:t>
            </a:r>
          </a:p>
          <a:p>
            <a:pPr algn="just" eaLnBrk="1" hangingPunct="1">
              <a:lnSpc>
                <a:spcPct val="8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Existem pequenas diferenças entre as implementações</a:t>
            </a:r>
          </a:p>
          <a:p>
            <a:pPr algn="just" eaLnBrk="1" hangingPunct="1">
              <a:lnSpc>
                <a:spcPct val="80000"/>
              </a:lnSpc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>
                <a:solidFill>
                  <a:schemeClr val="tx1"/>
                </a:solidFill>
                <a:ea typeface="Gill Sans" charset="0"/>
                <a:cs typeface="Gill Sans" charset="0"/>
              </a:rPr>
              <a:t>Os comandos para obter conexões são os que mais variam</a:t>
            </a:r>
          </a:p>
        </p:txBody>
      </p:sp>
      <p:pic>
        <p:nvPicPr>
          <p:cNvPr id="2109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384477"/>
            <a:ext cx="3705820" cy="220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6" y="714375"/>
            <a:ext cx="7148215" cy="543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6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Outros bancos de dados</a:t>
            </a:r>
          </a:p>
        </p:txBody>
      </p:sp>
      <p:pic>
        <p:nvPicPr>
          <p:cNvPr id="2130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0" y="1955601"/>
            <a:ext cx="7958584" cy="400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3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>
                <a:solidFill>
                  <a:srgbClr val="1A1A1A"/>
                </a:solidFill>
              </a:rPr>
              <a:t>Outros bancos de dados</a:t>
            </a:r>
          </a:p>
        </p:txBody>
      </p:sp>
      <p:pic>
        <p:nvPicPr>
          <p:cNvPr id="2140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0" y="1919883"/>
            <a:ext cx="7197328" cy="346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9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Persistência de Objetos</a:t>
            </a:r>
          </a:p>
        </p:txBody>
      </p:sp>
      <p:pic>
        <p:nvPicPr>
          <p:cNvPr id="19047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76" y="2232422"/>
            <a:ext cx="7225234" cy="344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3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>
                <a:solidFill>
                  <a:srgbClr val="343434"/>
                </a:solidFill>
              </a:rPr>
              <a:t>Outros bancos de dados</a:t>
            </a:r>
          </a:p>
        </p:txBody>
      </p:sp>
      <p:pic>
        <p:nvPicPr>
          <p:cNvPr id="21504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9" y="1839516"/>
            <a:ext cx="7380387" cy="42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9" name="Rectangle 7"/>
          <p:cNvSpPr>
            <a:spLocks/>
          </p:cNvSpPr>
          <p:nvPr/>
        </p:nvSpPr>
        <p:spPr bwMode="auto">
          <a:xfrm>
            <a:off x="3946922" y="6277570"/>
            <a:ext cx="5491758" cy="20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914">
                <a:solidFill>
                  <a:schemeClr val="tx1"/>
                </a:solidFill>
                <a:ea typeface="Gill Sans" charset="0"/>
                <a:cs typeface="Gill Sans" charset="0"/>
              </a:rPr>
              <a:t>Python Aula 07</a:t>
            </a:r>
          </a:p>
        </p:txBody>
      </p:sp>
    </p:spTree>
    <p:extLst>
      <p:ext uri="{BB962C8B-B14F-4D97-AF65-F5344CB8AC3E}">
        <p14:creationId xmlns:p14="http://schemas.microsoft.com/office/powerpoint/2010/main" val="16091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>
                <a:solidFill>
                  <a:srgbClr val="343434"/>
                </a:solidFill>
              </a:rPr>
              <a:t>Outros bancos de dados</a:t>
            </a:r>
          </a:p>
        </p:txBody>
      </p:sp>
      <p:pic>
        <p:nvPicPr>
          <p:cNvPr id="21607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7" y="1553766"/>
            <a:ext cx="7518797" cy="470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34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Outros bancos de dados</a:t>
            </a:r>
          </a:p>
        </p:txBody>
      </p:sp>
      <p:pic>
        <p:nvPicPr>
          <p:cNvPr id="2170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5" y="1607344"/>
            <a:ext cx="7724180" cy="458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9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Interface </a:t>
            </a:r>
            <a:r>
              <a:rPr lang="pt-BR" dirty="0" err="1" smtClean="0"/>
              <a:t>gR</a:t>
            </a:r>
            <a:r>
              <a:rPr lang="en-US" dirty="0" err="1" smtClean="0"/>
              <a:t>áfica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python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3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Tkinter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Tkinter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um </a:t>
            </a:r>
            <a:r>
              <a:rPr lang="en-US" dirty="0" err="1" smtClean="0"/>
              <a:t>biblioteca</a:t>
            </a:r>
            <a:r>
              <a:rPr lang="en-US" dirty="0" smtClean="0"/>
              <a:t> para interface </a:t>
            </a:r>
            <a:r>
              <a:rPr lang="en-US" dirty="0" err="1" smtClean="0"/>
              <a:t>gráfica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Tkinter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r>
              <a:rPr lang="en-US" dirty="0" smtClean="0"/>
              <a:t> da </a:t>
            </a:r>
            <a:r>
              <a:rPr lang="en-US" dirty="0" err="1" smtClean="0"/>
              <a:t>linguagem</a:t>
            </a:r>
            <a:r>
              <a:rPr lang="en-US" dirty="0" smtClean="0"/>
              <a:t> Python.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0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Usu</a:t>
            </a:r>
            <a:r>
              <a:rPr lang="en-US" dirty="0" err="1" smtClean="0"/>
              <a:t>ários</a:t>
            </a:r>
            <a:r>
              <a:rPr lang="en-US" dirty="0" smtClean="0"/>
              <a:t> Windows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</a:t>
            </a:r>
            <a:r>
              <a:rPr lang="pt-BR" dirty="0" err="1" smtClean="0"/>
              <a:t>usu</a:t>
            </a:r>
            <a:r>
              <a:rPr lang="en-US" dirty="0" err="1" smtClean="0"/>
              <a:t>ários</a:t>
            </a:r>
            <a:r>
              <a:rPr lang="en-US" dirty="0" smtClean="0"/>
              <a:t> Windows, o </a:t>
            </a:r>
            <a:r>
              <a:rPr lang="en-US" dirty="0" err="1" smtClean="0"/>
              <a:t>Tkinter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vem</a:t>
            </a:r>
            <a:r>
              <a:rPr lang="en-US" dirty="0" smtClean="0"/>
              <a:t> junto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instalador</a:t>
            </a:r>
            <a:r>
              <a:rPr lang="en-US" dirty="0" smtClean="0"/>
              <a:t> do Python!</a:t>
            </a:r>
          </a:p>
          <a:p>
            <a:r>
              <a:rPr lang="en-US" dirty="0" smtClean="0"/>
              <a:t>Para </a:t>
            </a:r>
            <a:r>
              <a:rPr lang="en-US" dirty="0" err="1" smtClean="0"/>
              <a:t>testar</a:t>
            </a:r>
            <a:r>
              <a:rPr lang="en-US" dirty="0" smtClean="0"/>
              <a:t>, </a:t>
            </a:r>
            <a:r>
              <a:rPr lang="en-US" dirty="0" err="1" smtClean="0"/>
              <a:t>abra</a:t>
            </a:r>
            <a:r>
              <a:rPr lang="en-US" dirty="0" smtClean="0"/>
              <a:t> o </a:t>
            </a:r>
            <a:r>
              <a:rPr lang="en-US" dirty="0" err="1" smtClean="0"/>
              <a:t>cmd</a:t>
            </a:r>
            <a:r>
              <a:rPr lang="en-US" dirty="0" smtClean="0"/>
              <a:t>, </a:t>
            </a:r>
            <a:r>
              <a:rPr lang="en-US" dirty="0" err="1" smtClean="0"/>
              <a:t>digite</a:t>
            </a:r>
            <a:r>
              <a:rPr lang="en-US" dirty="0" smtClean="0"/>
              <a:t> python e </a:t>
            </a:r>
            <a:r>
              <a:rPr lang="en-US" dirty="0" err="1" smtClean="0"/>
              <a:t>faça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mport </a:t>
            </a:r>
            <a:r>
              <a:rPr lang="en-US" dirty="0" err="1" smtClean="0"/>
              <a:t>Tkinter</a:t>
            </a:r>
            <a:endParaRPr lang="en-US" dirty="0" smtClean="0"/>
          </a:p>
          <a:p>
            <a:pPr lvl="1"/>
            <a:r>
              <a:rPr lang="en-US" dirty="0" err="1" smtClean="0"/>
              <a:t>Tk</a:t>
            </a:r>
            <a:r>
              <a:rPr lang="en-US" dirty="0" smtClean="0"/>
              <a:t> = </a:t>
            </a:r>
            <a:r>
              <a:rPr lang="en-US" dirty="0" err="1" smtClean="0"/>
              <a:t>Tkinter.Tk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03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Usu</a:t>
            </a:r>
            <a:r>
              <a:rPr lang="en-US" dirty="0" err="1" smtClean="0"/>
              <a:t>ários</a:t>
            </a:r>
            <a:r>
              <a:rPr lang="en-US" dirty="0" smtClean="0"/>
              <a:t> Linux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Voc</a:t>
            </a:r>
            <a:r>
              <a:rPr lang="en-US" dirty="0" err="1" smtClean="0"/>
              <a:t>ê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precisar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o download do </a:t>
            </a:r>
            <a:r>
              <a:rPr lang="en-US" dirty="0" err="1" smtClean="0"/>
              <a:t>Tkinter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Abra</a:t>
            </a:r>
            <a:r>
              <a:rPr lang="en-US" dirty="0" smtClean="0"/>
              <a:t> o terminal e </a:t>
            </a:r>
            <a:r>
              <a:rPr lang="en-US" dirty="0" err="1" smtClean="0"/>
              <a:t>digite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Sudo</a:t>
            </a:r>
            <a:r>
              <a:rPr lang="en-US" dirty="0" smtClean="0"/>
              <a:t> apt-get install python-</a:t>
            </a:r>
            <a:r>
              <a:rPr lang="en-US" dirty="0" err="1" smtClean="0"/>
              <a:t>tk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568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Vantagens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Portabilidade – programas </a:t>
            </a:r>
            <a:r>
              <a:rPr lang="pt-BR" dirty="0" err="1" smtClean="0"/>
              <a:t>port</a:t>
            </a:r>
            <a:r>
              <a:rPr lang="en-US" dirty="0" err="1" smtClean="0"/>
              <a:t>áveis</a:t>
            </a:r>
            <a:r>
              <a:rPr lang="en-US" dirty="0" smtClean="0"/>
              <a:t> entre Linux, Windows e Mac</a:t>
            </a:r>
          </a:p>
          <a:p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fácil</a:t>
            </a:r>
            <a:r>
              <a:rPr lang="en-US" dirty="0" smtClean="0"/>
              <a:t> de </a:t>
            </a:r>
            <a:r>
              <a:rPr lang="en-US" dirty="0" err="1" smtClean="0"/>
              <a:t>aprender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bom</a:t>
            </a:r>
            <a:r>
              <a:rPr lang="en-US" dirty="0" smtClean="0"/>
              <a:t> para </a:t>
            </a:r>
            <a:r>
              <a:rPr lang="en-US" dirty="0" err="1" smtClean="0"/>
              <a:t>iniciantes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r>
              <a:rPr lang="en-US" dirty="0" smtClean="0"/>
              <a:t> e boa </a:t>
            </a:r>
            <a:r>
              <a:rPr lang="en-US" dirty="0" err="1" smtClean="0"/>
              <a:t>documentação</a:t>
            </a:r>
            <a:endParaRPr lang="en-US" dirty="0" smtClean="0"/>
          </a:p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lhe</a:t>
            </a:r>
            <a:r>
              <a:rPr lang="en-US" dirty="0" smtClean="0"/>
              <a:t> </a:t>
            </a:r>
            <a:r>
              <a:rPr lang="en-US" dirty="0" err="1" smtClean="0"/>
              <a:t>ajudar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for </a:t>
            </a:r>
            <a:r>
              <a:rPr lang="en-US" dirty="0" err="1" smtClean="0"/>
              <a:t>aprender</a:t>
            </a:r>
            <a:r>
              <a:rPr lang="en-US" dirty="0" smtClean="0"/>
              <a:t> interfaces </a:t>
            </a:r>
            <a:r>
              <a:rPr lang="en-US" dirty="0" err="1" smtClean="0"/>
              <a:t>gráficas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robustas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PyGTK</a:t>
            </a:r>
            <a:r>
              <a:rPr lang="en-US" dirty="0" smtClean="0"/>
              <a:t>, </a:t>
            </a:r>
            <a:r>
              <a:rPr lang="en-US" dirty="0" err="1" smtClean="0"/>
              <a:t>PyQt</a:t>
            </a:r>
            <a:r>
              <a:rPr lang="en-US" dirty="0" smtClean="0"/>
              <a:t>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61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Desvantagens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Poucos componentes </a:t>
            </a:r>
            <a:r>
              <a:rPr lang="pt-BR" dirty="0" err="1" smtClean="0"/>
              <a:t>gr</a:t>
            </a:r>
            <a:r>
              <a:rPr lang="en-US" dirty="0" err="1" smtClean="0"/>
              <a:t>áficos</a:t>
            </a:r>
            <a:endParaRPr lang="en-US" dirty="0"/>
          </a:p>
          <a:p>
            <a:pPr lvl="1"/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feitos</a:t>
            </a:r>
            <a:r>
              <a:rPr lang="en-US" dirty="0" smtClean="0"/>
              <a:t> </a:t>
            </a:r>
            <a:r>
              <a:rPr lang="en-US" dirty="0" err="1" smtClean="0"/>
              <a:t>combinando</a:t>
            </a:r>
            <a:r>
              <a:rPr lang="en-US" dirty="0" smtClean="0"/>
              <a:t> outros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r>
              <a:rPr lang="en-US" dirty="0" err="1" smtClean="0"/>
              <a:t>Aparência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r>
              <a:rPr lang="en-US" dirty="0" smtClean="0"/>
              <a:t> da </a:t>
            </a:r>
            <a:r>
              <a:rPr lang="en-US" dirty="0" err="1" smtClean="0"/>
              <a:t>nativa</a:t>
            </a:r>
            <a:r>
              <a:rPr lang="en-US" dirty="0" smtClean="0"/>
              <a:t> do SO</a:t>
            </a:r>
          </a:p>
          <a:p>
            <a:r>
              <a:rPr lang="en-US" dirty="0" err="1" smtClean="0"/>
              <a:t>Desempenho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7229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err="1" smtClean="0"/>
              <a:t>Widget</a:t>
            </a:r>
            <a:r>
              <a:rPr lang="pt-BR" b="1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um </a:t>
            </a:r>
            <a:r>
              <a:rPr lang="en-US" dirty="0" err="1" smtClean="0"/>
              <a:t>componente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interface </a:t>
            </a:r>
            <a:r>
              <a:rPr lang="en-US" dirty="0" err="1" smtClean="0"/>
              <a:t>gráfica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Exemplos</a:t>
            </a:r>
            <a:r>
              <a:rPr lang="en-US" dirty="0" smtClean="0"/>
              <a:t> de widgets: </a:t>
            </a:r>
            <a:r>
              <a:rPr lang="en-US" dirty="0" err="1" smtClean="0"/>
              <a:t>botões</a:t>
            </a:r>
            <a:r>
              <a:rPr lang="en-US" dirty="0" smtClean="0"/>
              <a:t>, </a:t>
            </a:r>
            <a:r>
              <a:rPr lang="en-US" dirty="0" err="1" smtClean="0"/>
              <a:t>barras</a:t>
            </a:r>
            <a:r>
              <a:rPr lang="en-US" dirty="0" smtClean="0"/>
              <a:t> de </a:t>
            </a:r>
            <a:r>
              <a:rPr lang="en-US" dirty="0" err="1" smtClean="0"/>
              <a:t>rolagem</a:t>
            </a:r>
            <a:r>
              <a:rPr lang="en-US" dirty="0" smtClean="0"/>
              <a:t>, </a:t>
            </a:r>
            <a:r>
              <a:rPr lang="en-US" dirty="0" err="1" smtClean="0"/>
              <a:t>janelas</a:t>
            </a:r>
            <a:r>
              <a:rPr lang="en-US" dirty="0" smtClean="0"/>
              <a:t>, menus,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Container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widgets </a:t>
            </a:r>
            <a:r>
              <a:rPr lang="en-US" dirty="0" err="1" smtClean="0"/>
              <a:t>irão</a:t>
            </a:r>
            <a:r>
              <a:rPr lang="en-US" dirty="0" smtClean="0"/>
              <a:t> </a:t>
            </a:r>
            <a:r>
              <a:rPr lang="en-US" dirty="0" err="1" smtClean="0"/>
              <a:t>ficar</a:t>
            </a:r>
            <a:endParaRPr lang="en-US" dirty="0" smtClean="0"/>
          </a:p>
          <a:p>
            <a:pPr lvl="1"/>
            <a:r>
              <a:rPr lang="en-US" dirty="0" err="1" smtClean="0"/>
              <a:t>Todo</a:t>
            </a:r>
            <a:r>
              <a:rPr lang="en-US" dirty="0" smtClean="0"/>
              <a:t> widget tem que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um container!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2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1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26669796" indent="-26348339"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321457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642915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964372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285829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4600831C-D2A5-EC4A-9B2A-2F829E33434B}" type="slidenum">
              <a:rPr lang="en-US" altLang="pt-BR" sz="1266">
                <a:solidFill>
                  <a:schemeClr val="tx1"/>
                </a:solidFill>
                <a:ea typeface="Gill Sans" charset="0"/>
              </a:rPr>
              <a:pPr eaLnBrk="1" hangingPunct="1"/>
              <a:t>4</a:t>
            </a:fld>
            <a:endParaRPr lang="en-US" altLang="pt-BR" sz="1266">
              <a:solidFill>
                <a:schemeClr val="tx1"/>
              </a:solidFill>
              <a:ea typeface="Gill Sans" charset="0"/>
            </a:endParaRPr>
          </a:p>
        </p:txBody>
      </p:sp>
      <p:sp>
        <p:nvSpPr>
          <p:cNvPr id="19149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Exercício 01</a:t>
            </a:r>
          </a:p>
        </p:txBody>
      </p:sp>
      <p:pic>
        <p:nvPicPr>
          <p:cNvPr id="191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73" y="6179344"/>
            <a:ext cx="475506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626195"/>
            <a:ext cx="794742" cy="10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56" y="6143625"/>
            <a:ext cx="1384102" cy="48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23" y="348258"/>
            <a:ext cx="580430" cy="116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21" y="1741289"/>
            <a:ext cx="6297662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53" y="4973836"/>
            <a:ext cx="5885781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8" name="Rectangle 8"/>
          <p:cNvSpPr>
            <a:spLocks/>
          </p:cNvSpPr>
          <p:nvPr/>
        </p:nvSpPr>
        <p:spPr bwMode="auto">
          <a:xfrm>
            <a:off x="3946922" y="6277570"/>
            <a:ext cx="5491758" cy="20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914">
                <a:solidFill>
                  <a:schemeClr val="tx1"/>
                </a:solidFill>
                <a:ea typeface="Gill Sans" charset="0"/>
                <a:cs typeface="Gill Sans" charset="0"/>
              </a:rPr>
              <a:t>Python Aula 07</a:t>
            </a:r>
          </a:p>
        </p:txBody>
      </p:sp>
    </p:spTree>
    <p:extLst>
      <p:ext uri="{BB962C8B-B14F-4D97-AF65-F5344CB8AC3E}">
        <p14:creationId xmlns:p14="http://schemas.microsoft.com/office/powerpoint/2010/main" val="14203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importantes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449792"/>
            <a:ext cx="6953250" cy="52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Wigets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 smtClean="0"/>
              <a:t>Buttons</a:t>
            </a:r>
            <a:r>
              <a:rPr lang="pt-BR" dirty="0" smtClean="0"/>
              <a:t>, </a:t>
            </a:r>
            <a:r>
              <a:rPr lang="pt-BR" dirty="0" err="1" smtClean="0"/>
              <a:t>Checkbuttons</a:t>
            </a:r>
            <a:r>
              <a:rPr lang="pt-BR" dirty="0" smtClean="0"/>
              <a:t>, </a:t>
            </a:r>
            <a:r>
              <a:rPr lang="pt-BR" dirty="0" err="1" smtClean="0"/>
              <a:t>Radiobuttons</a:t>
            </a:r>
            <a:endParaRPr lang="pt-BR" dirty="0" smtClean="0"/>
          </a:p>
          <a:p>
            <a:r>
              <a:rPr lang="pt-BR" dirty="0" err="1" smtClean="0"/>
              <a:t>Canvas</a:t>
            </a:r>
            <a:r>
              <a:rPr lang="pt-BR" dirty="0" smtClean="0"/>
              <a:t> (para desenhar formas)</a:t>
            </a:r>
          </a:p>
          <a:p>
            <a:r>
              <a:rPr lang="pt-BR" dirty="0" err="1" smtClean="0"/>
              <a:t>Entry</a:t>
            </a:r>
            <a:r>
              <a:rPr lang="pt-BR" dirty="0" smtClean="0"/>
              <a:t> (para entradas de texto)</a:t>
            </a:r>
          </a:p>
          <a:p>
            <a:r>
              <a:rPr lang="pt-BR" dirty="0" err="1" smtClean="0"/>
              <a:t>Message</a:t>
            </a:r>
            <a:r>
              <a:rPr lang="pt-BR" dirty="0" smtClean="0"/>
              <a:t> (para mostrar mensagens de texto)</a:t>
            </a:r>
          </a:p>
          <a:p>
            <a:r>
              <a:rPr lang="pt-BR" dirty="0" err="1" smtClean="0"/>
              <a:t>Labels</a:t>
            </a:r>
            <a:endParaRPr lang="pt-BR" dirty="0" smtClean="0"/>
          </a:p>
          <a:p>
            <a:r>
              <a:rPr lang="pt-BR" dirty="0" smtClean="0"/>
              <a:t>Frames (Container)</a:t>
            </a:r>
          </a:p>
          <a:p>
            <a:r>
              <a:rPr lang="pt-BR" dirty="0" err="1" smtClean="0"/>
              <a:t>Scale</a:t>
            </a:r>
            <a:r>
              <a:rPr lang="pt-BR" dirty="0" smtClean="0"/>
              <a:t>, </a:t>
            </a:r>
            <a:r>
              <a:rPr lang="pt-BR" dirty="0" err="1" smtClean="0"/>
              <a:t>Scrollbar</a:t>
            </a:r>
            <a:endParaRPr lang="pt-BR" dirty="0" smtClean="0"/>
          </a:p>
          <a:p>
            <a:r>
              <a:rPr lang="pt-BR" dirty="0" err="1" smtClean="0"/>
              <a:t>Text</a:t>
            </a:r>
            <a:r>
              <a:rPr lang="pt-BR" dirty="0" smtClean="0"/>
              <a:t> (para mostrar e editar textos)</a:t>
            </a:r>
          </a:p>
          <a:p>
            <a:r>
              <a:rPr lang="pt-BR" smtClean="0"/>
              <a:t>...outros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63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Gerenciadores de geometria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Servem para posicionar os </a:t>
            </a:r>
            <a:r>
              <a:rPr lang="pt-BR" dirty="0" err="1" smtClean="0"/>
              <a:t>widgets</a:t>
            </a:r>
            <a:r>
              <a:rPr lang="pt-BR" dirty="0" smtClean="0"/>
              <a:t>;</a:t>
            </a:r>
          </a:p>
          <a:p>
            <a:r>
              <a:rPr lang="pt-BR" dirty="0" smtClean="0"/>
              <a:t>Se </a:t>
            </a:r>
            <a:r>
              <a:rPr lang="pt-BR" dirty="0" err="1" smtClean="0"/>
              <a:t>voc</a:t>
            </a:r>
            <a:r>
              <a:rPr lang="en-US" dirty="0" err="1" smtClean="0"/>
              <a:t>ê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um </a:t>
            </a:r>
            <a:r>
              <a:rPr lang="en-US" dirty="0" err="1" smtClean="0"/>
              <a:t>gerenciador</a:t>
            </a:r>
            <a:r>
              <a:rPr lang="en-US" dirty="0" smtClean="0"/>
              <a:t> de </a:t>
            </a:r>
            <a:r>
              <a:rPr lang="en-US" dirty="0" err="1" smtClean="0"/>
              <a:t>geometria</a:t>
            </a:r>
            <a:r>
              <a:rPr lang="en-US" dirty="0" smtClean="0"/>
              <a:t>, o widget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ficará</a:t>
            </a:r>
            <a:r>
              <a:rPr lang="en-US" dirty="0" smtClean="0"/>
              <a:t> </a:t>
            </a:r>
            <a:r>
              <a:rPr lang="en-US" dirty="0" err="1" smtClean="0"/>
              <a:t>visível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usuário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Você</a:t>
            </a:r>
            <a:r>
              <a:rPr lang="en-US" dirty="0" smtClean="0"/>
              <a:t> tem que </a:t>
            </a:r>
            <a:r>
              <a:rPr lang="en-US" dirty="0" err="1" smtClean="0"/>
              <a:t>indicar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posição</a:t>
            </a:r>
            <a:r>
              <a:rPr lang="en-US" dirty="0" smtClean="0"/>
              <a:t> para o widget!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Tkinter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3 </a:t>
            </a:r>
            <a:r>
              <a:rPr lang="en-US" dirty="0" err="1" smtClean="0"/>
              <a:t>gerenciadores</a:t>
            </a:r>
            <a:r>
              <a:rPr lang="en-US" dirty="0" smtClean="0"/>
              <a:t>: pack, grid e place.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89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Gerenciadores de geometria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Pack</a:t>
            </a:r>
          </a:p>
          <a:p>
            <a:pPr lvl="1"/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mais</a:t>
            </a:r>
            <a:r>
              <a:rPr lang="en-US" dirty="0" smtClean="0"/>
              <a:t> simples e </a:t>
            </a:r>
            <a:r>
              <a:rPr lang="en-US" dirty="0" err="1" smtClean="0"/>
              <a:t>fácil</a:t>
            </a:r>
            <a:endParaRPr lang="en-US" dirty="0" smtClean="0"/>
          </a:p>
          <a:p>
            <a:r>
              <a:rPr lang="en-US" dirty="0" smtClean="0"/>
              <a:t>Grid</a:t>
            </a:r>
          </a:p>
          <a:p>
            <a:pPr lvl="1"/>
            <a:r>
              <a:rPr lang="en-US" dirty="0" err="1" smtClean="0"/>
              <a:t>Coloca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widgets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posições</a:t>
            </a:r>
            <a:r>
              <a:rPr lang="en-US" dirty="0" smtClean="0"/>
              <a:t> </a:t>
            </a:r>
            <a:r>
              <a:rPr lang="en-US" dirty="0" err="1" smtClean="0"/>
              <a:t>exatas</a:t>
            </a:r>
            <a:r>
              <a:rPr lang="en-US" dirty="0" smtClean="0"/>
              <a:t>. Um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complexo</a:t>
            </a:r>
            <a:endParaRPr lang="en-US" dirty="0" smtClean="0"/>
          </a:p>
          <a:p>
            <a:r>
              <a:rPr lang="en-US" dirty="0" smtClean="0"/>
              <a:t>Place</a:t>
            </a:r>
          </a:p>
          <a:p>
            <a:pPr lvl="1"/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, </a:t>
            </a:r>
            <a:r>
              <a:rPr lang="en-US" dirty="0" err="1" smtClean="0"/>
              <a:t>exige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Obs</a:t>
            </a:r>
            <a:r>
              <a:rPr lang="en-US" dirty="0" smtClean="0"/>
              <a:t>: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misture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gerenciadores</a:t>
            </a:r>
            <a:r>
              <a:rPr lang="en-US" dirty="0" smtClean="0"/>
              <a:t> de </a:t>
            </a:r>
            <a:r>
              <a:rPr lang="en-US" dirty="0" err="1" smtClean="0"/>
              <a:t>geometria</a:t>
            </a:r>
            <a:r>
              <a:rPr lang="en-US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32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Hello</a:t>
            </a:r>
            <a:r>
              <a:rPr lang="pt-BR" dirty="0" smtClean="0"/>
              <a:t> World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885950"/>
            <a:ext cx="6858416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Bot</a:t>
            </a:r>
            <a:r>
              <a:rPr lang="en-US" dirty="0" err="1" smtClean="0"/>
              <a:t>ão</a:t>
            </a:r>
            <a:r>
              <a:rPr lang="en-US" dirty="0" smtClean="0"/>
              <a:t> e </a:t>
            </a:r>
            <a:r>
              <a:rPr lang="en-US" dirty="0" err="1" smtClean="0"/>
              <a:t>Evento</a:t>
            </a:r>
            <a:r>
              <a:rPr lang="en-US" dirty="0" smtClean="0"/>
              <a:t> de clique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943850" cy="46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pack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Lembra do pack?</a:t>
            </a:r>
          </a:p>
          <a:p>
            <a:r>
              <a:rPr lang="pt-BR" dirty="0" smtClean="0"/>
              <a:t>Pack </a:t>
            </a:r>
            <a:r>
              <a:rPr lang="en-US" dirty="0" err="1" smtClean="0"/>
              <a:t>é</a:t>
            </a:r>
            <a:r>
              <a:rPr lang="en-US" dirty="0" smtClean="0"/>
              <a:t> um dos </a:t>
            </a:r>
            <a:r>
              <a:rPr lang="en-US" dirty="0" err="1" smtClean="0"/>
              <a:t>gerenciadores</a:t>
            </a:r>
            <a:r>
              <a:rPr lang="en-US" dirty="0" smtClean="0"/>
              <a:t> de </a:t>
            </a:r>
            <a:r>
              <a:rPr lang="en-US" dirty="0" err="1" smtClean="0"/>
              <a:t>geometria</a:t>
            </a:r>
            <a:endParaRPr lang="en-US" dirty="0" smtClean="0"/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poderá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o pack de </a:t>
            </a:r>
            <a:r>
              <a:rPr lang="en-US" dirty="0" err="1" smtClean="0"/>
              <a:t>várias</a:t>
            </a:r>
            <a:r>
              <a:rPr lang="en-US" dirty="0" smtClean="0"/>
              <a:t> </a:t>
            </a:r>
            <a:r>
              <a:rPr lang="en-US" dirty="0" err="1" smtClean="0"/>
              <a:t>maneiras</a:t>
            </a:r>
            <a:endParaRPr lang="en-US" dirty="0" smtClean="0"/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, </a:t>
            </a:r>
            <a:r>
              <a:rPr lang="en-US" dirty="0" err="1" smtClean="0"/>
              <a:t>preencher</a:t>
            </a:r>
            <a:r>
              <a:rPr lang="en-US" dirty="0" smtClean="0"/>
              <a:t> </a:t>
            </a:r>
            <a:r>
              <a:rPr lang="en-US" dirty="0" err="1" smtClean="0"/>
              <a:t>horizontalmente</a:t>
            </a:r>
            <a:r>
              <a:rPr lang="en-US" dirty="0" smtClean="0"/>
              <a:t>, </a:t>
            </a:r>
            <a:r>
              <a:rPr lang="en-US" dirty="0" err="1" smtClean="0"/>
              <a:t>alinhar</a:t>
            </a:r>
            <a:r>
              <a:rPr lang="en-US" dirty="0" smtClean="0"/>
              <a:t> um widget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esquerda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direita</a:t>
            </a:r>
            <a:r>
              <a:rPr lang="en-US" dirty="0" smtClean="0"/>
              <a:t>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813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Pack e </a:t>
            </a:r>
            <a:r>
              <a:rPr lang="pt-BR" dirty="0" err="1" smtClean="0"/>
              <a:t>fill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Preenche horizontalmente: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Preenche verticalmente: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56656" y="2272146"/>
            <a:ext cx="238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btn</a:t>
            </a:r>
            <a:r>
              <a:rPr lang="pt-BR" sz="2000" dirty="0" smtClean="0"/>
              <a:t> = Button(frame)</a:t>
            </a:r>
          </a:p>
          <a:p>
            <a:r>
              <a:rPr lang="pt-BR" sz="2000" dirty="0" err="1"/>
              <a:t>b</a:t>
            </a:r>
            <a:r>
              <a:rPr lang="pt-BR" sz="2000" dirty="0" err="1" smtClean="0"/>
              <a:t>tn.pack</a:t>
            </a:r>
            <a:r>
              <a:rPr lang="pt-BR" sz="2000" dirty="0" smtClean="0"/>
              <a:t>(</a:t>
            </a:r>
            <a:r>
              <a:rPr lang="pt-BR" sz="2000" dirty="0" err="1" smtClean="0"/>
              <a:t>fill</a:t>
            </a:r>
            <a:r>
              <a:rPr lang="pt-BR" sz="2000" dirty="0" smtClean="0"/>
              <a:t>=</a:t>
            </a:r>
            <a:r>
              <a:rPr lang="pt-BR" sz="2000" dirty="0" err="1" smtClean="0"/>
              <a:t>X</a:t>
            </a:r>
            <a:r>
              <a:rPr lang="pt-BR" sz="2000" dirty="0" smtClean="0"/>
              <a:t>)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56656" y="437976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btn</a:t>
            </a:r>
            <a:r>
              <a:rPr lang="pt-BR" dirty="0" smtClean="0"/>
              <a:t> = Button(frame)</a:t>
            </a:r>
          </a:p>
          <a:p>
            <a:r>
              <a:rPr lang="pt-BR" dirty="0" err="1"/>
              <a:t>b</a:t>
            </a:r>
            <a:r>
              <a:rPr lang="pt-BR" dirty="0" err="1" smtClean="0"/>
              <a:t>tn.pack</a:t>
            </a:r>
            <a:r>
              <a:rPr lang="pt-BR" dirty="0" smtClean="0"/>
              <a:t>(</a:t>
            </a:r>
            <a:r>
              <a:rPr lang="pt-BR" dirty="0" err="1" smtClean="0"/>
              <a:t>fill</a:t>
            </a:r>
            <a:r>
              <a:rPr lang="pt-BR" dirty="0" smtClean="0"/>
              <a:t>=</a:t>
            </a:r>
            <a:r>
              <a:rPr lang="pt-BR" dirty="0" err="1" smtClean="0"/>
              <a:t>Y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61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Pack e </a:t>
            </a:r>
            <a:r>
              <a:rPr lang="pt-BR" dirty="0" err="1" smtClean="0"/>
              <a:t>side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Serve para alinhar os </a:t>
            </a:r>
            <a:r>
              <a:rPr lang="pt-BR" dirty="0" err="1" smtClean="0"/>
              <a:t>widgets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555080"/>
            <a:ext cx="4791705" cy="16930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4390229"/>
            <a:ext cx="3352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7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grid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Grid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alternativa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pack</a:t>
            </a:r>
          </a:p>
          <a:p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complexas</a:t>
            </a:r>
            <a:endParaRPr lang="en-US" dirty="0"/>
          </a:p>
          <a:p>
            <a:pPr lvl="1"/>
            <a:r>
              <a:rPr lang="en-US" dirty="0" err="1" smtClean="0"/>
              <a:t>Fornece</a:t>
            </a:r>
            <a:r>
              <a:rPr lang="en-US" dirty="0" smtClean="0"/>
              <a:t> </a:t>
            </a:r>
            <a:r>
              <a:rPr lang="en-US" dirty="0" err="1" smtClean="0"/>
              <a:t>posições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exatas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 err="1" smtClean="0"/>
              <a:t>Parâmetros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Row</a:t>
            </a:r>
          </a:p>
          <a:p>
            <a:pPr lvl="2"/>
            <a:r>
              <a:rPr lang="en-US" dirty="0" err="1" smtClean="0"/>
              <a:t>Linha</a:t>
            </a:r>
            <a:r>
              <a:rPr lang="en-US" dirty="0" smtClean="0"/>
              <a:t> que o widget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ficar</a:t>
            </a:r>
            <a:endParaRPr lang="en-US" dirty="0" smtClean="0"/>
          </a:p>
          <a:p>
            <a:pPr lvl="1"/>
            <a:r>
              <a:rPr lang="en-US" dirty="0" smtClean="0"/>
              <a:t>Column</a:t>
            </a:r>
          </a:p>
          <a:p>
            <a:pPr lvl="2"/>
            <a:r>
              <a:rPr lang="en-US" dirty="0" err="1" smtClean="0"/>
              <a:t>Coluna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o widget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ficar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703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Arquivos .CSV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 smtClean="0"/>
              <a:t>Comma</a:t>
            </a:r>
            <a:r>
              <a:rPr lang="pt-BR" dirty="0" smtClean="0"/>
              <a:t> </a:t>
            </a:r>
            <a:r>
              <a:rPr lang="pt-BR" dirty="0" err="1" smtClean="0"/>
              <a:t>Separated</a:t>
            </a:r>
            <a:r>
              <a:rPr lang="pt-BR" dirty="0" smtClean="0"/>
              <a:t> </a:t>
            </a:r>
            <a:r>
              <a:rPr lang="pt-BR" dirty="0" err="1" smtClean="0"/>
              <a:t>Values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/>
              <a:t>Dados armazenados por algum delimitador (,  ;  \</a:t>
            </a:r>
            <a:r>
              <a:rPr lang="pt-BR" dirty="0" err="1" smtClean="0"/>
              <a:t>t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Suporte Nativo de Python (</a:t>
            </a:r>
            <a:r>
              <a:rPr lang="pt-BR" dirty="0" err="1" smtClean="0"/>
              <a:t>import</a:t>
            </a:r>
            <a:r>
              <a:rPr lang="pt-BR" dirty="0" smtClean="0"/>
              <a:t> </a:t>
            </a:r>
            <a:r>
              <a:rPr lang="pt-BR" dirty="0" err="1" smtClean="0"/>
              <a:t>csv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open(‘</a:t>
            </a:r>
            <a:r>
              <a:rPr lang="pt-BR" dirty="0" err="1" smtClean="0"/>
              <a:t>file.csv</a:t>
            </a:r>
            <a:r>
              <a:rPr lang="pt-BR" dirty="0" smtClean="0"/>
              <a:t>’, ‘</a:t>
            </a:r>
            <a:r>
              <a:rPr lang="pt-BR" dirty="0" err="1" smtClean="0"/>
              <a:t>rb</a:t>
            </a:r>
            <a:r>
              <a:rPr lang="pt-BR" dirty="0" smtClean="0"/>
              <a:t>’)   </a:t>
            </a:r>
            <a:r>
              <a:rPr lang="pt-BR" dirty="0" err="1" smtClean="0"/>
              <a:t>reader</a:t>
            </a:r>
            <a:r>
              <a:rPr lang="pt-BR" dirty="0" smtClean="0"/>
              <a:t> =</a:t>
            </a:r>
            <a:r>
              <a:rPr lang="pt-BR" dirty="0" err="1" smtClean="0"/>
              <a:t>csv.reader</a:t>
            </a:r>
            <a:r>
              <a:rPr lang="pt-BR" dirty="0" smtClean="0"/>
              <a:t>(file)  ,  </a:t>
            </a:r>
            <a:r>
              <a:rPr lang="pt-BR" dirty="0" err="1" smtClean="0"/>
              <a:t>csv.writer</a:t>
            </a:r>
            <a:r>
              <a:rPr lang="pt-BR" dirty="0" smtClean="0"/>
              <a:t>(</a:t>
            </a:r>
            <a:r>
              <a:rPr lang="pt-BR" dirty="0" err="1" smtClean="0"/>
              <a:t>outfile,delimiter</a:t>
            </a:r>
            <a:r>
              <a:rPr lang="pt-BR" dirty="0" smtClean="0"/>
              <a:t>=’,’)  </a:t>
            </a:r>
          </a:p>
          <a:p>
            <a:pPr lvl="1"/>
            <a:r>
              <a:rPr lang="pt-BR" dirty="0" err="1" smtClean="0"/>
              <a:t>csv.writerow</a:t>
            </a:r>
            <a:r>
              <a:rPr lang="pt-BR" dirty="0" smtClean="0"/>
              <a:t>(</a:t>
            </a:r>
            <a:r>
              <a:rPr lang="pt-BR" dirty="0" err="1" smtClean="0"/>
              <a:t>row</a:t>
            </a:r>
            <a:r>
              <a:rPr lang="pt-BR" dirty="0" smtClean="0"/>
              <a:t>)   , </a:t>
            </a:r>
            <a:r>
              <a:rPr lang="pt-BR" dirty="0" err="1" smtClean="0"/>
              <a:t>file.close</a:t>
            </a:r>
            <a:r>
              <a:rPr lang="pt-BR" dirty="0" smtClean="0"/>
              <a:t>() ,   for </a:t>
            </a:r>
            <a:r>
              <a:rPr lang="pt-BR" dirty="0" err="1" smtClean="0"/>
              <a:t>row</a:t>
            </a:r>
            <a:r>
              <a:rPr lang="pt-BR" dirty="0" smtClean="0"/>
              <a:t> in </a:t>
            </a:r>
            <a:r>
              <a:rPr lang="pt-BR" dirty="0" err="1" smtClean="0"/>
              <a:t>reader</a:t>
            </a:r>
            <a:r>
              <a:rPr lang="pt-BR" dirty="0" smtClean="0"/>
              <a:t> (leitura)</a:t>
            </a:r>
          </a:p>
          <a:p>
            <a:r>
              <a:rPr lang="pt-BR" dirty="0" smtClean="0"/>
              <a:t>Arquivo que permite já armazenar dados com uma não tão sofisticada estrutura, mas permite ser aberto em aplicativos como Microsoft Excel!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96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49" y="2034380"/>
            <a:ext cx="5580283" cy="192801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4292600"/>
            <a:ext cx="3352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7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Grid – exemplo 3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095500"/>
            <a:ext cx="5553152" cy="19240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4475163"/>
            <a:ext cx="426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5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Colocando fonte no </a:t>
            </a:r>
            <a:r>
              <a:rPr lang="pt-BR" dirty="0" err="1" smtClean="0"/>
              <a:t>label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082800"/>
            <a:ext cx="5932268" cy="1193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4040981"/>
            <a:ext cx="2006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3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de programas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00200"/>
            <a:ext cx="7753350" cy="48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446984" y="6509742"/>
            <a:ext cx="241102" cy="258961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26669796" indent="-26348339"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321457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642915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964372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285829" eaLnBrk="0" fontAlgn="base" hangingPunct="0">
              <a:spcBef>
                <a:spcPct val="0"/>
              </a:spcBef>
              <a:spcAft>
                <a:spcPct val="0"/>
              </a:spcAft>
              <a:defRPr sz="2953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CC25857B-FA5B-D746-9633-9B16A5A7E3CE}" type="slidenum">
              <a:rPr lang="en-US" altLang="pt-BR" sz="1266">
                <a:solidFill>
                  <a:schemeClr val="tx1"/>
                </a:solidFill>
                <a:ea typeface="Gill Sans" charset="0"/>
              </a:rPr>
              <a:pPr eaLnBrk="1" hangingPunct="1"/>
              <a:t>54</a:t>
            </a:fld>
            <a:endParaRPr lang="en-US" altLang="pt-BR" sz="1266">
              <a:solidFill>
                <a:schemeClr val="tx1"/>
              </a:solidFill>
              <a:ea typeface="Gill Sans" charset="0"/>
            </a:endParaRPr>
          </a:p>
        </p:txBody>
      </p:sp>
      <p:sp>
        <p:nvSpPr>
          <p:cNvPr id="21811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Referências</a:t>
            </a:r>
          </a:p>
        </p:txBody>
      </p:sp>
      <p:pic>
        <p:nvPicPr>
          <p:cNvPr id="218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73" y="6179344"/>
            <a:ext cx="475506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626195"/>
            <a:ext cx="794742" cy="10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56" y="6143625"/>
            <a:ext cx="1384102" cy="48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23" y="348258"/>
            <a:ext cx="580430" cy="116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2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1" y="2125266"/>
            <a:ext cx="6911578" cy="365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21" name="Rectangle 7"/>
          <p:cNvSpPr>
            <a:spLocks/>
          </p:cNvSpPr>
          <p:nvPr/>
        </p:nvSpPr>
        <p:spPr bwMode="auto">
          <a:xfrm>
            <a:off x="3946922" y="6277570"/>
            <a:ext cx="5491758" cy="20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914">
                <a:solidFill>
                  <a:schemeClr val="tx1"/>
                </a:solidFill>
                <a:ea typeface="Gill Sans" charset="0"/>
                <a:cs typeface="Gill Sans" charset="0"/>
              </a:rPr>
              <a:t>Python Aula 07</a:t>
            </a:r>
          </a:p>
        </p:txBody>
      </p:sp>
    </p:spTree>
    <p:extLst>
      <p:ext uri="{BB962C8B-B14F-4D97-AF65-F5344CB8AC3E}">
        <p14:creationId xmlns:p14="http://schemas.microsoft.com/office/powerpoint/2010/main" val="11406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Exerc</a:t>
            </a:r>
            <a:r>
              <a:rPr lang="en-US" dirty="0" err="1" smtClean="0"/>
              <a:t>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110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Refer</a:t>
            </a:r>
            <a:r>
              <a:rPr lang="en-US" dirty="0" err="1" smtClean="0"/>
              <a:t>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http://effbot.org/tkinterbook/tkinter-index.htm</a:t>
            </a:r>
            <a:endParaRPr lang="pt-BR" dirty="0" smtClean="0"/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docs.python.org</a:t>
            </a:r>
            <a:r>
              <a:rPr lang="pt-BR" dirty="0" smtClean="0"/>
              <a:t>/2/</a:t>
            </a:r>
            <a:r>
              <a:rPr lang="pt-BR" dirty="0" err="1" smtClean="0"/>
              <a:t>library</a:t>
            </a:r>
            <a:r>
              <a:rPr lang="pt-BR" dirty="0" smtClean="0"/>
              <a:t>/</a:t>
            </a:r>
            <a:r>
              <a:rPr lang="pt-BR" dirty="0" err="1" smtClean="0"/>
              <a:t>tkinter.html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83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/>
              <a:t>Arquivos .CSV</a:t>
            </a:r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1151930" y="1794867"/>
            <a:ext cx="6831211" cy="3580805"/>
          </a:xfrm>
          <a:prstGeom prst="roundRect">
            <a:avLst>
              <a:gd name="adj" fmla="val 373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n-US" altLang="pt-BR" sz="1687" b="1">
                <a:solidFill>
                  <a:srgbClr val="FFFFFF"/>
                </a:solidFill>
                <a:latin typeface="Courier" charset="0"/>
                <a:sym typeface="Courier" charset="0"/>
              </a:rPr>
              <a:t>#To Read</a:t>
            </a:r>
          </a:p>
          <a:p>
            <a:pPr algn="l" eaLnBrk="1" hangingPunct="1"/>
            <a:r>
              <a:rPr lang="en-US" altLang="pt-BR" sz="1687" b="1">
                <a:solidFill>
                  <a:srgbClr val="FFFFFF"/>
                </a:solidFill>
                <a:latin typeface="Courier" charset="0"/>
                <a:sym typeface="Courier" charset="0"/>
              </a:rPr>
              <a:t>import </a:t>
            </a:r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csv</a:t>
            </a:r>
            <a:endParaRPr lang="en-US" altLang="pt-BR" sz="1687" b="1">
              <a:solidFill>
                <a:srgbClr val="FFFFFF"/>
              </a:solidFill>
              <a:latin typeface="Courier" charset="0"/>
              <a:sym typeface="Courier" charset="0"/>
            </a:endParaRP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reader = csv.reader(open("some.csv", "rb"))</a:t>
            </a: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for row in reader:</a:t>
            </a: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    print row</a:t>
            </a:r>
          </a:p>
          <a:p>
            <a:pPr algn="l" eaLnBrk="1" hangingPunct="1"/>
            <a:endParaRPr lang="en-US" altLang="pt-BR" sz="1687">
              <a:solidFill>
                <a:srgbClr val="FFFFFF"/>
              </a:solidFill>
              <a:latin typeface="Courier" charset="0"/>
              <a:sym typeface="Courier" charset="0"/>
            </a:endParaRP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#</a:t>
            </a:r>
            <a:r>
              <a:rPr lang="en-US" altLang="pt-BR" sz="1687" b="1">
                <a:solidFill>
                  <a:srgbClr val="FFFFFF"/>
                </a:solidFill>
                <a:latin typeface="Courier" charset="0"/>
                <a:sym typeface="Courier" charset="0"/>
              </a:rPr>
              <a:t>To Write</a:t>
            </a:r>
          </a:p>
          <a:p>
            <a:pPr algn="l" eaLnBrk="1" hangingPunct="1"/>
            <a:r>
              <a:rPr lang="en-US" altLang="pt-BR" sz="1687" b="1">
                <a:solidFill>
                  <a:srgbClr val="FFFFFF"/>
                </a:solidFill>
                <a:latin typeface="Courier" charset="0"/>
                <a:sym typeface="Courier" charset="0"/>
              </a:rPr>
              <a:t>import</a:t>
            </a:r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 csv</a:t>
            </a: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writer = csv.writer(open("some.csv", "wb"))</a:t>
            </a:r>
          </a:p>
          <a:p>
            <a:pPr algn="l" eaLnBrk="1" hangingPunct="1"/>
            <a:r>
              <a:rPr lang="en-US" altLang="pt-BR" sz="1687">
                <a:solidFill>
                  <a:srgbClr val="FFFFFF"/>
                </a:solidFill>
                <a:latin typeface="Courier" charset="0"/>
                <a:sym typeface="Courier" charset="0"/>
              </a:rPr>
              <a:t>writer.writerows(someiterable)</a:t>
            </a:r>
          </a:p>
          <a:p>
            <a:pPr eaLnBrk="1" hangingPunct="1"/>
            <a:endParaRPr lang="en-US" altLang="pt-BR" sz="1687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7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/>
              <a:t>E Persistir em DBs ?</a:t>
            </a:r>
          </a:p>
        </p:txBody>
      </p:sp>
      <p:sp>
        <p:nvSpPr>
          <p:cNvPr id="194566" name="Rectangle 4"/>
          <p:cNvSpPr>
            <a:spLocks/>
          </p:cNvSpPr>
          <p:nvPr/>
        </p:nvSpPr>
        <p:spPr bwMode="auto">
          <a:xfrm>
            <a:off x="812601" y="2089547"/>
            <a:ext cx="7608094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pt-BR" sz="3375">
                <a:solidFill>
                  <a:schemeClr val="tx1"/>
                </a:solidFill>
                <a:ea typeface="Gill Sans" charset="0"/>
                <a:cs typeface="Gill Sans" charset="0"/>
              </a:rPr>
              <a:t>Persistência</a:t>
            </a:r>
            <a:r>
              <a:rPr lang="en-US" altLang="pt-BR" sz="3375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3375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em</a:t>
            </a:r>
            <a:r>
              <a:rPr lang="en-US" altLang="pt-BR" sz="3375" dirty="0">
                <a:solidFill>
                  <a:schemeClr val="tx1"/>
                </a:solidFill>
                <a:ea typeface="Gill Sans" charset="0"/>
                <a:cs typeface="Gill Sans" charset="0"/>
              </a:rPr>
              <a:t> Banco de dados!</a:t>
            </a:r>
          </a:p>
        </p:txBody>
      </p:sp>
      <p:pic>
        <p:nvPicPr>
          <p:cNvPr id="1945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36" y="3330773"/>
            <a:ext cx="2402086" cy="237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pt-BR" sz="4922">
                <a:solidFill>
                  <a:srgbClr val="002D99"/>
                </a:solidFill>
              </a:rPr>
              <a:t>Sqlite</a:t>
            </a:r>
          </a:p>
        </p:txBody>
      </p:sp>
      <p:sp>
        <p:nvSpPr>
          <p:cNvPr id="195590" name="Rectangle 4"/>
          <p:cNvSpPr>
            <a:spLocks/>
          </p:cNvSpPr>
          <p:nvPr/>
        </p:nvSpPr>
        <p:spPr bwMode="auto">
          <a:xfrm>
            <a:off x="851637" y="5043255"/>
            <a:ext cx="7429500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93713" indent="-493713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2531" dirty="0" err="1">
                <a:solidFill>
                  <a:srgbClr val="002D99"/>
                </a:solidFill>
                <a:ea typeface="Gill Sans" charset="0"/>
                <a:cs typeface="Gill Sans" charset="0"/>
              </a:rPr>
              <a:t>Sqlite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é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uma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biblioteca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em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C que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provê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a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construção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bancos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de dados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sem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a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necessidade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serviços</a:t>
            </a:r>
            <a:r>
              <a:rPr lang="en-US" altLang="pt-BR" sz="2531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2531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servidores</a:t>
            </a:r>
            <a:endParaRPr lang="en-US" altLang="pt-BR" sz="2531" dirty="0">
              <a:solidFill>
                <a:srgbClr val="002D99"/>
              </a:solidFill>
              <a:ea typeface="Gill Sans" charset="0"/>
              <a:cs typeface="Gill Sans" charset="0"/>
            </a:endParaRPr>
          </a:p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Bastante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utilizado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para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construção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pequenas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bases de dados</a:t>
            </a:r>
          </a:p>
          <a:p>
            <a:pPr algn="just"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Para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acesso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banco,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utiliza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-se de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uma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variante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da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linguagem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de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consulta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SQL.</a:t>
            </a: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r>
              <a:rPr lang="en-US" altLang="pt-BR" sz="1687" dirty="0" err="1">
                <a:solidFill>
                  <a:srgbClr val="003DCC"/>
                </a:solidFill>
                <a:ea typeface="Gill Sans" charset="0"/>
                <a:cs typeface="Gill Sans" charset="0"/>
              </a:rPr>
              <a:t>Você</a:t>
            </a:r>
            <a:r>
              <a:rPr lang="en-US" altLang="pt-BR" sz="1687" dirty="0">
                <a:solidFill>
                  <a:srgbClr val="003DCC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pode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prototipar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sua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aplicação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usando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SQLite 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depois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portar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o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mesmo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facilmente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para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bancos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maiores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como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Oracle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ou</a:t>
            </a:r>
            <a:r>
              <a:rPr lang="en-US" altLang="pt-BR" sz="1687" dirty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r>
              <a:rPr lang="en-US" altLang="pt-BR" sz="1687" dirty="0" err="1">
                <a:solidFill>
                  <a:schemeClr val="tx1"/>
                </a:solidFill>
                <a:ea typeface="Gill Sans" charset="0"/>
                <a:cs typeface="Gill Sans" charset="0"/>
              </a:rPr>
              <a:t>PostGreSQL</a:t>
            </a: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  <a:buSzPct val="171000"/>
              <a:buFont typeface="Gill Sans" charset="0"/>
              <a:buChar char="•"/>
            </a:pPr>
            <a:endParaRPr lang="en-US" altLang="pt-BR" sz="1687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 eaLnBrk="1" hangingPunct="1">
              <a:spcBef>
                <a:spcPts val="2672"/>
              </a:spcBef>
            </a:pPr>
            <a:endParaRPr lang="en-US" altLang="pt-BR" sz="253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Sqlite</a:t>
            </a:r>
            <a:r>
              <a:rPr lang="pt-BR" dirty="0" smtClean="0"/>
              <a:t> Browser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sqlitebrowser.org</a:t>
            </a:r>
            <a:r>
              <a:rPr lang="pt-BR" dirty="0"/>
              <a:t>/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351567"/>
            <a:ext cx="4889500" cy="42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15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Median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ema1">
  <a:themeElements>
    <a:clrScheme name="Personalizada 1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Median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AD4BE26B-CAF2-437D-9BAD-D8EE97FCC104}" vid="{44216901-AA88-40F8-8365-5E44AA3CCB45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apital">
    <a:dk1>
      <a:srgbClr val="000000"/>
    </a:dk1>
    <a:lt1>
      <a:srgbClr val="FFFFFF"/>
    </a:lt1>
    <a:dk2>
      <a:srgbClr val="6F6D5D"/>
    </a:dk2>
    <a:lt2>
      <a:srgbClr val="7C8F97"/>
    </a:lt2>
    <a:accent1>
      <a:srgbClr val="4B5A60"/>
    </a:accent1>
    <a:accent2>
      <a:srgbClr val="9C5238"/>
    </a:accent2>
    <a:accent3>
      <a:srgbClr val="504539"/>
    </a:accent3>
    <a:accent4>
      <a:srgbClr val="C1AD79"/>
    </a:accent4>
    <a:accent5>
      <a:srgbClr val="667559"/>
    </a:accent5>
    <a:accent6>
      <a:srgbClr val="BAD6AD"/>
    </a:accent6>
    <a:hlink>
      <a:srgbClr val="524A82"/>
    </a:hlink>
    <a:folHlink>
      <a:srgbClr val="8F99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1202</Words>
  <Application>Microsoft Macintosh PowerPoint</Application>
  <PresentationFormat>Apresentação na tela (4:3)</PresentationFormat>
  <Paragraphs>233</Paragraphs>
  <Slides>56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71" baseType="lpstr">
      <vt:lpstr>Calibri</vt:lpstr>
      <vt:lpstr>Courier</vt:lpstr>
      <vt:lpstr>Garamond</vt:lpstr>
      <vt:lpstr>Gill Sans</vt:lpstr>
      <vt:lpstr>MS PGothic</vt:lpstr>
      <vt:lpstr>ＭＳ Ｐゴシック</vt:lpstr>
      <vt:lpstr>Times New Roman</vt:lpstr>
      <vt:lpstr>Tw Cen MT</vt:lpstr>
      <vt:lpstr>Verdana Bold</vt:lpstr>
      <vt:lpstr>Wingdings</vt:lpstr>
      <vt:lpstr>Wingdings 2</vt:lpstr>
      <vt:lpstr>ヒラギノ角ゴ ProN W3</vt:lpstr>
      <vt:lpstr>Arial</vt:lpstr>
      <vt:lpstr>2_Median</vt:lpstr>
      <vt:lpstr>2_Tema1</vt:lpstr>
      <vt:lpstr>Apresentação do PowerPoint</vt:lpstr>
      <vt:lpstr>Persistência de Objetos</vt:lpstr>
      <vt:lpstr>Persistência de Objetos</vt:lpstr>
      <vt:lpstr>Exercício 01</vt:lpstr>
      <vt:lpstr>Arquivos .CSV</vt:lpstr>
      <vt:lpstr>Arquivos .CSV</vt:lpstr>
      <vt:lpstr>E Persistir em DBs ?</vt:lpstr>
      <vt:lpstr>Sqlite</vt:lpstr>
      <vt:lpstr>Sqlite Browser</vt:lpstr>
      <vt:lpstr>Abrindo uma conexão</vt:lpstr>
      <vt:lpstr>Criando um cursor</vt:lpstr>
      <vt:lpstr>Executando uma consulta</vt:lpstr>
      <vt:lpstr>Executando uma consulta</vt:lpstr>
      <vt:lpstr>Consultas com parâmetros</vt:lpstr>
      <vt:lpstr>Executando uma consulta</vt:lpstr>
      <vt:lpstr>Executando uma consulta</vt:lpstr>
      <vt:lpstr>Executando uma consulta</vt:lpstr>
      <vt:lpstr>Oops ? Cadê meus dados?</vt:lpstr>
      <vt:lpstr>Commit neles!</vt:lpstr>
      <vt:lpstr>Algum problema? Roll back!</vt:lpstr>
      <vt:lpstr>Seja legal e feche tudo!</vt:lpstr>
      <vt:lpstr>Exemplo</vt:lpstr>
      <vt:lpstr>Exemplo</vt:lpstr>
      <vt:lpstr>Vamos a um exemplo prático!</vt:lpstr>
      <vt:lpstr>Outros bancos de dados</vt:lpstr>
      <vt:lpstr>Outros bancos de dados</vt:lpstr>
      <vt:lpstr>Apresentação do PowerPoint</vt:lpstr>
      <vt:lpstr>Outros bancos de dados</vt:lpstr>
      <vt:lpstr>Outros bancos de dados</vt:lpstr>
      <vt:lpstr>Outros bancos de dados</vt:lpstr>
      <vt:lpstr>Outros bancos de dados</vt:lpstr>
      <vt:lpstr>Outros bancos de dados</vt:lpstr>
      <vt:lpstr>Interface gRáfica em python </vt:lpstr>
      <vt:lpstr>O que é Tkinter?</vt:lpstr>
      <vt:lpstr>Usuários Windows</vt:lpstr>
      <vt:lpstr>Usuários Linux</vt:lpstr>
      <vt:lpstr>Vantagens</vt:lpstr>
      <vt:lpstr>Desvantagens</vt:lpstr>
      <vt:lpstr>Conceitos importantes</vt:lpstr>
      <vt:lpstr>Conceitos importantes</vt:lpstr>
      <vt:lpstr>Wigets</vt:lpstr>
      <vt:lpstr>Gerenciadores de geometria</vt:lpstr>
      <vt:lpstr>Gerenciadores de geometria</vt:lpstr>
      <vt:lpstr>Hello World</vt:lpstr>
      <vt:lpstr>Botão e Evento de clique</vt:lpstr>
      <vt:lpstr>pack</vt:lpstr>
      <vt:lpstr>Pack e fill</vt:lpstr>
      <vt:lpstr>Pack e side</vt:lpstr>
      <vt:lpstr>grid</vt:lpstr>
      <vt:lpstr>Apresentação do PowerPoint</vt:lpstr>
      <vt:lpstr>Grid – exemplo 3</vt:lpstr>
      <vt:lpstr>Colocando fonte no label</vt:lpstr>
      <vt:lpstr>Exemplos de programas</vt:lpstr>
      <vt:lpstr>Referências</vt:lpstr>
      <vt:lpstr>Exercícios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Filipe Cordeiro</dc:creator>
  <cp:lastModifiedBy>Filipe Cordeiro</cp:lastModifiedBy>
  <cp:revision>15</cp:revision>
  <dcterms:created xsi:type="dcterms:W3CDTF">2016-02-09T20:02:17Z</dcterms:created>
  <dcterms:modified xsi:type="dcterms:W3CDTF">2016-02-09T23:01:06Z</dcterms:modified>
</cp:coreProperties>
</file>